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84"/>
  </p:notesMasterIdLst>
  <p:handoutMasterIdLst>
    <p:handoutMasterId r:id="rId85"/>
  </p:handoutMasterIdLst>
  <p:sldIdLst>
    <p:sldId id="1379" r:id="rId2"/>
    <p:sldId id="1716" r:id="rId3"/>
    <p:sldId id="1783" r:id="rId4"/>
    <p:sldId id="1775" r:id="rId5"/>
    <p:sldId id="1776" r:id="rId6"/>
    <p:sldId id="1777" r:id="rId7"/>
    <p:sldId id="1778" r:id="rId8"/>
    <p:sldId id="1859" r:id="rId9"/>
    <p:sldId id="1860" r:id="rId10"/>
    <p:sldId id="1861" r:id="rId11"/>
    <p:sldId id="1724" r:id="rId12"/>
    <p:sldId id="1836" r:id="rId13"/>
    <p:sldId id="1838" r:id="rId14"/>
    <p:sldId id="1839" r:id="rId15"/>
    <p:sldId id="1854" r:id="rId16"/>
    <p:sldId id="1892" r:id="rId17"/>
    <p:sldId id="1834" r:id="rId18"/>
    <p:sldId id="1786" r:id="rId19"/>
    <p:sldId id="1787" r:id="rId20"/>
    <p:sldId id="1788" r:id="rId21"/>
    <p:sldId id="1789" r:id="rId22"/>
    <p:sldId id="1790" r:id="rId23"/>
    <p:sldId id="1792" r:id="rId24"/>
    <p:sldId id="1795" r:id="rId25"/>
    <p:sldId id="1798" r:id="rId26"/>
    <p:sldId id="1799" r:id="rId27"/>
    <p:sldId id="1800" r:id="rId28"/>
    <p:sldId id="1804" r:id="rId29"/>
    <p:sldId id="1805" r:id="rId30"/>
    <p:sldId id="1772" r:id="rId31"/>
    <p:sldId id="1866" r:id="rId32"/>
    <p:sldId id="1812" r:id="rId33"/>
    <p:sldId id="1813" r:id="rId34"/>
    <p:sldId id="1856" r:id="rId35"/>
    <p:sldId id="1857" r:id="rId36"/>
    <p:sldId id="1858" r:id="rId37"/>
    <p:sldId id="1814" r:id="rId38"/>
    <p:sldId id="1871" r:id="rId39"/>
    <p:sldId id="1811" r:id="rId40"/>
    <p:sldId id="1815" r:id="rId41"/>
    <p:sldId id="1816" r:id="rId42"/>
    <p:sldId id="1821" r:id="rId43"/>
    <p:sldId id="1822" r:id="rId44"/>
    <p:sldId id="1823" r:id="rId45"/>
    <p:sldId id="1825" r:id="rId46"/>
    <p:sldId id="1826" r:id="rId47"/>
    <p:sldId id="1827" r:id="rId48"/>
    <p:sldId id="1828" r:id="rId49"/>
    <p:sldId id="1831" r:id="rId50"/>
    <p:sldId id="1829" r:id="rId51"/>
    <p:sldId id="1830" r:id="rId52"/>
    <p:sldId id="1832" r:id="rId53"/>
    <p:sldId id="1773" r:id="rId54"/>
    <p:sldId id="1833" r:id="rId55"/>
    <p:sldId id="1767" r:id="rId56"/>
    <p:sldId id="1873" r:id="rId57"/>
    <p:sldId id="1874" r:id="rId58"/>
    <p:sldId id="1875" r:id="rId59"/>
    <p:sldId id="1876" r:id="rId60"/>
    <p:sldId id="1877" r:id="rId61"/>
    <p:sldId id="1878" r:id="rId62"/>
    <p:sldId id="1879" r:id="rId63"/>
    <p:sldId id="1880" r:id="rId64"/>
    <p:sldId id="1881" r:id="rId65"/>
    <p:sldId id="1883" r:id="rId66"/>
    <p:sldId id="1884" r:id="rId67"/>
    <p:sldId id="1885" r:id="rId68"/>
    <p:sldId id="1886" r:id="rId69"/>
    <p:sldId id="1887" r:id="rId70"/>
    <p:sldId id="1888" r:id="rId71"/>
    <p:sldId id="1889" r:id="rId72"/>
    <p:sldId id="1890" r:id="rId73"/>
    <p:sldId id="1872" r:id="rId74"/>
    <p:sldId id="1862" r:id="rId75"/>
    <p:sldId id="1863" r:id="rId76"/>
    <p:sldId id="1864" r:id="rId77"/>
    <p:sldId id="1865" r:id="rId78"/>
    <p:sldId id="1882" r:id="rId79"/>
    <p:sldId id="1867" r:id="rId80"/>
    <p:sldId id="1868" r:id="rId81"/>
    <p:sldId id="1869" r:id="rId82"/>
    <p:sldId id="1870" r:id="rId83"/>
  </p:sldIdLst>
  <p:sldSz cx="9144000" cy="6858000" type="screen4x3"/>
  <p:notesSz cx="6797675" cy="9928225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itchFamily="34" charset="0"/>
        <a:ea typeface="굴림" pitchFamily="50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itchFamily="34" charset="0"/>
        <a:ea typeface="굴림" pitchFamily="50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itchFamily="34" charset="0"/>
        <a:ea typeface="굴림" pitchFamily="50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itchFamily="34" charset="0"/>
        <a:ea typeface="굴림" pitchFamily="50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itchFamily="34" charset="0"/>
        <a:ea typeface="굴림" pitchFamily="50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Arial" pitchFamily="34" charset="0"/>
        <a:ea typeface="굴림" pitchFamily="50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Arial" pitchFamily="34" charset="0"/>
        <a:ea typeface="굴림" pitchFamily="50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Arial" pitchFamily="34" charset="0"/>
        <a:ea typeface="굴림" pitchFamily="50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Arial" pitchFamily="34" charset="0"/>
        <a:ea typeface="굴림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6" userDrawn="1">
          <p15:clr>
            <a:srgbClr val="A4A3A4"/>
          </p15:clr>
        </p15:guide>
        <p15:guide id="2" pos="2141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EEECE1"/>
    <a:srgbClr val="FFFFFF"/>
    <a:srgbClr val="1D37A3"/>
    <a:srgbClr val="000099"/>
    <a:srgbClr val="9D4B07"/>
    <a:srgbClr val="603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84E427A-3D55-4303-BF80-6455036E1DE7}" styleName="테마 스타일 1 - 강조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밝은 스타일 2 - 강조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B301B821-A1FF-4177-AEE7-76D212191A09}" styleName="보통 스타일 1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651" autoAdjust="0"/>
    <p:restoredTop sz="96429" autoAdjust="0"/>
  </p:normalViewPr>
  <p:slideViewPr>
    <p:cSldViewPr>
      <p:cViewPr varScale="1">
        <p:scale>
          <a:sx n="113" d="100"/>
          <a:sy n="113" d="100"/>
        </p:scale>
        <p:origin x="1704" y="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4956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>
      <p:cViewPr varScale="1">
        <p:scale>
          <a:sx n="52" d="100"/>
          <a:sy n="52" d="100"/>
        </p:scale>
        <p:origin x="-2676" y="-90"/>
      </p:cViewPr>
      <p:guideLst>
        <p:guide orient="horz" pos="3126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notesMaster" Target="notesMasters/notesMaster1.xml"/><Relationship Id="rId89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drawings/_rels/vmlDrawing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80.wmf"/><Relationship Id="rId1" Type="http://schemas.openxmlformats.org/officeDocument/2006/relationships/image" Target="../media/image79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4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mf"/><Relationship Id="rId2" Type="http://schemas.openxmlformats.org/officeDocument/2006/relationships/image" Target="../media/image12.wmf"/><Relationship Id="rId1" Type="http://schemas.openxmlformats.org/officeDocument/2006/relationships/image" Target="../media/image11.wmf"/><Relationship Id="rId5" Type="http://schemas.openxmlformats.org/officeDocument/2006/relationships/image" Target="../media/image15.wmf"/><Relationship Id="rId4" Type="http://schemas.openxmlformats.org/officeDocument/2006/relationships/image" Target="../media/image14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8.wmf"/><Relationship Id="rId2" Type="http://schemas.openxmlformats.org/officeDocument/2006/relationships/image" Target="../media/image17.wmf"/><Relationship Id="rId1" Type="http://schemas.openxmlformats.org/officeDocument/2006/relationships/image" Target="../media/image16.wmf"/><Relationship Id="rId6" Type="http://schemas.openxmlformats.org/officeDocument/2006/relationships/image" Target="../media/image21.wmf"/><Relationship Id="rId5" Type="http://schemas.openxmlformats.org/officeDocument/2006/relationships/image" Target="../media/image20.wmf"/><Relationship Id="rId4" Type="http://schemas.openxmlformats.org/officeDocument/2006/relationships/image" Target="../media/image19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24.wmf"/><Relationship Id="rId2" Type="http://schemas.openxmlformats.org/officeDocument/2006/relationships/image" Target="../media/image23.wmf"/><Relationship Id="rId1" Type="http://schemas.openxmlformats.org/officeDocument/2006/relationships/image" Target="../media/image22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35.wmf"/><Relationship Id="rId2" Type="http://schemas.openxmlformats.org/officeDocument/2006/relationships/image" Target="../media/image34.wmf"/><Relationship Id="rId1" Type="http://schemas.openxmlformats.org/officeDocument/2006/relationships/image" Target="../media/image33.wmf"/><Relationship Id="rId6" Type="http://schemas.openxmlformats.org/officeDocument/2006/relationships/image" Target="../media/image20.wmf"/><Relationship Id="rId5" Type="http://schemas.openxmlformats.org/officeDocument/2006/relationships/image" Target="../media/image37.wmf"/><Relationship Id="rId4" Type="http://schemas.openxmlformats.org/officeDocument/2006/relationships/image" Target="../media/image36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40.wmf"/><Relationship Id="rId2" Type="http://schemas.openxmlformats.org/officeDocument/2006/relationships/image" Target="../media/image39.wmf"/><Relationship Id="rId1" Type="http://schemas.openxmlformats.org/officeDocument/2006/relationships/image" Target="../media/image38.wmf"/><Relationship Id="rId4" Type="http://schemas.openxmlformats.org/officeDocument/2006/relationships/image" Target="../media/image41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61.w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64.wmf"/><Relationship Id="rId1" Type="http://schemas.openxmlformats.org/officeDocument/2006/relationships/image" Target="../media/image63.w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66.wmf"/><Relationship Id="rId1" Type="http://schemas.openxmlformats.org/officeDocument/2006/relationships/image" Target="../media/image65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45862" cy="495872"/>
          </a:xfrm>
          <a:prstGeom prst="rect">
            <a:avLst/>
          </a:prstGeom>
        </p:spPr>
        <p:txBody>
          <a:bodyPr vert="horz" lIns="88221" tIns="44111" rIns="88221" bIns="44111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0294" y="1"/>
            <a:ext cx="2945862" cy="495872"/>
          </a:xfrm>
          <a:prstGeom prst="rect">
            <a:avLst/>
          </a:prstGeom>
        </p:spPr>
        <p:txBody>
          <a:bodyPr vert="horz" lIns="88221" tIns="44111" rIns="88221" bIns="44111" rtlCol="0"/>
          <a:lstStyle>
            <a:lvl1pPr algn="r">
              <a:defRPr sz="1200"/>
            </a:lvl1pPr>
          </a:lstStyle>
          <a:p>
            <a:fld id="{FF872727-5E19-451F-8276-B99C9E3627DA}" type="datetimeFigureOut">
              <a:rPr lang="ko-KR" altLang="en-US" smtClean="0"/>
              <a:pPr/>
              <a:t>2016-06-14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30813"/>
            <a:ext cx="2945862" cy="495872"/>
          </a:xfrm>
          <a:prstGeom prst="rect">
            <a:avLst/>
          </a:prstGeom>
        </p:spPr>
        <p:txBody>
          <a:bodyPr vert="horz" lIns="88221" tIns="44111" rIns="88221" bIns="44111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0294" y="9430813"/>
            <a:ext cx="2945862" cy="495872"/>
          </a:xfrm>
          <a:prstGeom prst="rect">
            <a:avLst/>
          </a:prstGeom>
        </p:spPr>
        <p:txBody>
          <a:bodyPr vert="horz" lIns="88221" tIns="44111" rIns="88221" bIns="44111" rtlCol="0" anchor="b"/>
          <a:lstStyle>
            <a:lvl1pPr algn="r">
              <a:defRPr sz="1200"/>
            </a:lvl1pPr>
          </a:lstStyle>
          <a:p>
            <a:fld id="{7399A267-5899-49EB-9F24-4BF4E13EE48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69291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945659" cy="496411"/>
          </a:xfrm>
          <a:prstGeom prst="rect">
            <a:avLst/>
          </a:prstGeom>
        </p:spPr>
        <p:txBody>
          <a:bodyPr vert="horz" wrap="square" lIns="95562" tIns="47781" rIns="95562" bIns="47781" numCol="1" anchor="t" anchorCtr="0" compatLnSpc="1">
            <a:prstTxWarp prst="textNoShape">
              <a:avLst/>
            </a:prstTxWarp>
          </a:bodyPr>
          <a:lstStyle>
            <a:lvl1pPr latinLnBrk="1">
              <a:defRPr kumimoji="0" sz="1300">
                <a:latin typeface="맑은 고딕" pitchFamily="50" charset="-127"/>
                <a:ea typeface="맑은 고딕" pitchFamily="50" charset="-127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4" y="1"/>
            <a:ext cx="2945659" cy="496411"/>
          </a:xfrm>
          <a:prstGeom prst="rect">
            <a:avLst/>
          </a:prstGeom>
        </p:spPr>
        <p:txBody>
          <a:bodyPr vert="horz" wrap="square" lIns="95562" tIns="47781" rIns="95562" bIns="47781" numCol="1" anchor="t" anchorCtr="0" compatLnSpc="1">
            <a:prstTxWarp prst="textNoShape">
              <a:avLst/>
            </a:prstTxWarp>
          </a:bodyPr>
          <a:lstStyle>
            <a:lvl1pPr algn="r" latinLnBrk="1">
              <a:defRPr kumimoji="0" sz="1300">
                <a:latin typeface="맑은 고딕" pitchFamily="50" charset="-127"/>
                <a:ea typeface="맑은 고딕" pitchFamily="50" charset="-127"/>
              </a:defRPr>
            </a:lvl1pPr>
          </a:lstStyle>
          <a:p>
            <a:pPr>
              <a:defRPr/>
            </a:pPr>
            <a:fld id="{FE311BA3-4B1A-4689-95D6-95E0D9005A9A}" type="datetimeFigureOut">
              <a:rPr lang="ko-KR" altLang="en-US"/>
              <a:pPr>
                <a:defRPr/>
              </a:pPr>
              <a:t>2016-06-14</a:t>
            </a:fld>
            <a:endParaRPr lang="en-US" altLang="ko-KR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562" tIns="47781" rIns="95562" bIns="47781" rtlCol="0" anchor="ctr"/>
          <a:lstStyle/>
          <a:p>
            <a:pPr lvl="0"/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</p:spPr>
        <p:txBody>
          <a:bodyPr vert="horz" wrap="square" lIns="95562" tIns="47781" rIns="95562" bIns="47781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ko-KR" altLang="en-US" noProof="0" smtClean="0"/>
              <a:t>마스터 텍스트 스타일을 편집합니다</a:t>
            </a:r>
          </a:p>
          <a:p>
            <a:pPr lvl="1"/>
            <a:r>
              <a:rPr lang="ko-KR" altLang="en-US" noProof="0" smtClean="0"/>
              <a:t>둘째 수준</a:t>
            </a:r>
          </a:p>
          <a:p>
            <a:pPr lvl="2"/>
            <a:r>
              <a:rPr lang="ko-KR" altLang="en-US" noProof="0" smtClean="0"/>
              <a:t>셋째 수준</a:t>
            </a:r>
          </a:p>
          <a:p>
            <a:pPr lvl="3"/>
            <a:r>
              <a:rPr lang="ko-KR" altLang="en-US" noProof="0" smtClean="0"/>
              <a:t>넷째 수준</a:t>
            </a:r>
          </a:p>
          <a:p>
            <a:pPr lvl="4"/>
            <a:r>
              <a:rPr lang="ko-KR" altLang="en-US" noProof="0" smtClean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1" y="9430092"/>
            <a:ext cx="2945659" cy="496411"/>
          </a:xfrm>
          <a:prstGeom prst="rect">
            <a:avLst/>
          </a:prstGeom>
        </p:spPr>
        <p:txBody>
          <a:bodyPr vert="horz" wrap="square" lIns="95562" tIns="47781" rIns="95562" bIns="47781" numCol="1" anchor="b" anchorCtr="0" compatLnSpc="1">
            <a:prstTxWarp prst="textNoShape">
              <a:avLst/>
            </a:prstTxWarp>
          </a:bodyPr>
          <a:lstStyle>
            <a:lvl1pPr latinLnBrk="1">
              <a:defRPr kumimoji="0" sz="1300">
                <a:latin typeface="맑은 고딕" pitchFamily="50" charset="-127"/>
                <a:ea typeface="맑은 고딕" pitchFamily="50" charset="-127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4" y="9430092"/>
            <a:ext cx="2945659" cy="496411"/>
          </a:xfrm>
          <a:prstGeom prst="rect">
            <a:avLst/>
          </a:prstGeom>
        </p:spPr>
        <p:txBody>
          <a:bodyPr vert="horz" wrap="square" lIns="95562" tIns="47781" rIns="95562" bIns="47781" numCol="1" anchor="b" anchorCtr="0" compatLnSpc="1">
            <a:prstTxWarp prst="textNoShape">
              <a:avLst/>
            </a:prstTxWarp>
          </a:bodyPr>
          <a:lstStyle>
            <a:lvl1pPr algn="r" latinLnBrk="1">
              <a:defRPr kumimoji="0" sz="1300">
                <a:latin typeface="맑은 고딕" pitchFamily="50" charset="-127"/>
                <a:ea typeface="맑은 고딕" pitchFamily="50" charset="-127"/>
              </a:defRPr>
            </a:lvl1pPr>
          </a:lstStyle>
          <a:p>
            <a:pPr>
              <a:defRPr/>
            </a:pPr>
            <a:fld id="{2788B667-922A-4B05-ACB5-7689EF40759C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25628544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1923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ko-KR" altLang="en-US" dirty="0" smtClean="0"/>
          </a:p>
        </p:txBody>
      </p:sp>
      <p:sp>
        <p:nvSpPr>
          <p:cNvPr id="81924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9187D618-AA78-4EDB-ACF8-C71BBC7F0E00}" type="slidenum">
              <a:rPr lang="ko-KR" altLang="en-US" smtClean="0"/>
              <a:pPr/>
              <a:t>1</a:t>
            </a:fld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2115597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457200" y="333375"/>
            <a:ext cx="8229600" cy="50323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 b="1">
                <a:solidFill>
                  <a:schemeClr val="tx2"/>
                </a:solidFill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7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9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6AC5577-1E64-4AFD-8E3F-944896C726C7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/>
          </p:nvPr>
        </p:nvSpPr>
        <p:spPr>
          <a:xfrm>
            <a:off x="457200" y="333375"/>
            <a:ext cx="8229600" cy="5792788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날짜 개체 틀 2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9099B1A-5263-411F-9826-3CFD9231983E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연구개요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457200" y="333375"/>
            <a:ext cx="8229600" cy="50323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 b="1">
                <a:solidFill>
                  <a:schemeClr val="tx2"/>
                </a:solidFill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7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9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42DFCF-B316-4718-9969-E2D44EB25A17}" type="slidenum">
              <a:rPr lang="ko-KR" altLang="en-US"/>
              <a:pPr>
                <a:defRPr/>
              </a:pPr>
              <a:t>‹#›</a:t>
            </a:fld>
            <a:endParaRPr lang="en-US" altLang="ko-K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단계목표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"/>
          <p:cNvSpPr>
            <a:spLocks noGrp="1"/>
          </p:cNvSpPr>
          <p:nvPr>
            <p:ph type="title"/>
          </p:nvPr>
        </p:nvSpPr>
        <p:spPr>
          <a:xfrm>
            <a:off x="457200" y="333375"/>
            <a:ext cx="8229600" cy="50323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 b="1">
                <a:solidFill>
                  <a:schemeClr val="tx2"/>
                </a:solidFill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6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8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D923B2-EB6F-4FC5-9FCF-9D37B0E93399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>
  <p:cSld name="제목, 내용 및 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333375"/>
            <a:ext cx="8229600" cy="57467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125538"/>
            <a:ext cx="4038600" cy="5000625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quarter" idx="2"/>
          </p:nvPr>
        </p:nvSpPr>
        <p:spPr>
          <a:xfrm>
            <a:off x="4648200" y="1125538"/>
            <a:ext cx="4038600" cy="2424112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내용 개체 틀 4"/>
          <p:cNvSpPr>
            <a:spLocks noGrp="1"/>
          </p:cNvSpPr>
          <p:nvPr>
            <p:ph sz="quarter" idx="3"/>
          </p:nvPr>
        </p:nvSpPr>
        <p:spPr>
          <a:xfrm>
            <a:off x="4648200" y="3702050"/>
            <a:ext cx="4038600" cy="2424113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8FA1619-DB75-4057-9EAD-A72DAB2EBFF0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단계목표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"/>
          <p:cNvSpPr>
            <a:spLocks noGrp="1"/>
          </p:cNvSpPr>
          <p:nvPr>
            <p:ph type="title"/>
          </p:nvPr>
        </p:nvSpPr>
        <p:spPr>
          <a:xfrm>
            <a:off x="457200" y="333375"/>
            <a:ext cx="8229600" cy="50323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 b="1">
                <a:solidFill>
                  <a:schemeClr val="tx2"/>
                </a:solidFill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6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8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D923B2-EB6F-4FC5-9FCF-9D37B0E93399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차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차트 개체 틀 2"/>
          <p:cNvSpPr>
            <a:spLocks noGrp="1"/>
          </p:cNvSpPr>
          <p:nvPr>
            <p:ph type="chart" idx="1"/>
          </p:nvPr>
        </p:nvSpPr>
        <p:spPr>
          <a:xfrm>
            <a:off x="457200" y="1125538"/>
            <a:ext cx="8229600" cy="5000625"/>
          </a:xfrm>
        </p:spPr>
        <p:txBody>
          <a:bodyPr rtlCol="0">
            <a:normAutofit/>
          </a:bodyPr>
          <a:lstStyle>
            <a:lvl1pPr>
              <a:defRPr sz="2400"/>
            </a:lvl1pPr>
          </a:lstStyle>
          <a:p>
            <a:pPr lvl="0"/>
            <a:endParaRPr lang="ko-KR" altLang="en-US" noProof="0"/>
          </a:p>
        </p:txBody>
      </p:sp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457200" y="333375"/>
            <a:ext cx="8229600" cy="50323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 b="1">
                <a:solidFill>
                  <a:schemeClr val="tx2"/>
                </a:solidFill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0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1E95529-2F4C-4B22-BA79-2F1C4946068E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11"/>
          <p:cNvSpPr/>
          <p:nvPr userDrawn="1"/>
        </p:nvSpPr>
        <p:spPr>
          <a:xfrm>
            <a:off x="323528" y="980728"/>
            <a:ext cx="8640960" cy="1214438"/>
          </a:xfrm>
          <a:prstGeom prst="roundRect">
            <a:avLst/>
          </a:prstGeom>
          <a:solidFill>
            <a:schemeClr val="accent6">
              <a:lumMod val="75000"/>
              <a:alpha val="17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0" lang="ko-KR" altLang="en-US">
              <a:solidFill>
                <a:srgbClr val="FFFFFF"/>
              </a:solidFill>
            </a:endParaRPr>
          </a:p>
        </p:txBody>
      </p:sp>
      <p:grpSp>
        <p:nvGrpSpPr>
          <p:cNvPr id="5" name="그룹 12"/>
          <p:cNvGrpSpPr/>
          <p:nvPr userDrawn="1"/>
        </p:nvGrpSpPr>
        <p:grpSpPr>
          <a:xfrm>
            <a:off x="323528" y="0"/>
            <a:ext cx="4176464" cy="430080"/>
            <a:chOff x="500034" y="0"/>
            <a:chExt cx="2071702" cy="357166"/>
          </a:xfrm>
          <a:solidFill>
            <a:srgbClr val="006699"/>
          </a:solidFill>
        </p:grpSpPr>
        <p:sp>
          <p:nvSpPr>
            <p:cNvPr id="6" name="한쪽 모서리는 잘리고 다른 쪽 모서리는 둥근 사각형 7"/>
            <p:cNvSpPr/>
            <p:nvPr/>
          </p:nvSpPr>
          <p:spPr>
            <a:xfrm flipV="1">
              <a:off x="500034" y="0"/>
              <a:ext cx="2071702" cy="357166"/>
            </a:xfrm>
            <a:prstGeom prst="snipRoundRect">
              <a:avLst/>
            </a:prstGeom>
            <a:grpFill/>
            <a:ln>
              <a:noFill/>
            </a:ln>
            <a:effectLst>
              <a:outerShdw blurRad="76200" dist="12700" dir="2700000" sy="-23000" kx="-800400" algn="b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/>
            </a:p>
          </p:txBody>
        </p:sp>
        <p:sp>
          <p:nvSpPr>
            <p:cNvPr id="7" name="TextBox 8"/>
            <p:cNvSpPr txBox="1"/>
            <p:nvPr/>
          </p:nvSpPr>
          <p:spPr>
            <a:xfrm>
              <a:off x="531149" y="37059"/>
              <a:ext cx="1997714" cy="255598"/>
            </a:xfrm>
            <a:prstGeom prst="rect">
              <a:avLst/>
            </a:prstGeom>
            <a:noFill/>
            <a:ln>
              <a:noFill/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pPr marL="0" marR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400" baseline="0" dirty="0" smtClean="0">
                  <a:solidFill>
                    <a:schemeClr val="bg1"/>
                  </a:solidFill>
                </a:rPr>
                <a:t>2016</a:t>
              </a:r>
              <a:r>
                <a:rPr lang="ko-KR" altLang="en-US" sz="1400" baseline="0" dirty="0" smtClean="0">
                  <a:solidFill>
                    <a:schemeClr val="bg1"/>
                  </a:solidFill>
                </a:rPr>
                <a:t>년도 이학박사학위논문심사</a:t>
              </a:r>
            </a:p>
          </p:txBody>
        </p:sp>
      </p:grpSp>
      <p:sp>
        <p:nvSpPr>
          <p:cNvPr id="13" name="제목 12"/>
          <p:cNvSpPr>
            <a:spLocks noGrp="1"/>
          </p:cNvSpPr>
          <p:nvPr>
            <p:ph type="title"/>
          </p:nvPr>
        </p:nvSpPr>
        <p:spPr>
          <a:xfrm>
            <a:off x="642910" y="1142984"/>
            <a:ext cx="7072362" cy="571504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18" name="텍스트 개체 틀 17"/>
          <p:cNvSpPr>
            <a:spLocks noGrp="1"/>
          </p:cNvSpPr>
          <p:nvPr>
            <p:ph type="body" sz="quarter" idx="10"/>
          </p:nvPr>
        </p:nvSpPr>
        <p:spPr>
          <a:xfrm>
            <a:off x="642938" y="4429132"/>
            <a:ext cx="5929326" cy="1857368"/>
          </a:xfrm>
        </p:spPr>
        <p:txBody>
          <a:bodyPr>
            <a:norm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altLang="ko-KR" dirty="0" smtClean="0"/>
              <a:t>Click to edit Master text styles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6696" y="1277268"/>
            <a:ext cx="8229600" cy="4756807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10" name="제목 1"/>
          <p:cNvSpPr>
            <a:spLocks noGrp="1"/>
          </p:cNvSpPr>
          <p:nvPr>
            <p:ph type="title"/>
          </p:nvPr>
        </p:nvSpPr>
        <p:spPr>
          <a:xfrm>
            <a:off x="457200" y="621506"/>
            <a:ext cx="8229600" cy="503238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200" b="1">
                <a:solidFill>
                  <a:schemeClr val="tx2"/>
                </a:solidFill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7ECC88D7-4FEA-4BFA-A139-DD4401A4C35F}" type="slidenum">
              <a:rPr lang="en-US" altLang="ko-KR" smtClean="0"/>
              <a:pPr>
                <a:defRPr/>
              </a:pPr>
              <a:t>‹#›</a:t>
            </a:fld>
            <a:endParaRPr lang="en-US" altLang="ko-KR" dirty="0"/>
          </a:p>
        </p:txBody>
      </p:sp>
      <p:sp>
        <p:nvSpPr>
          <p:cNvPr id="12" name="TextBox 11"/>
          <p:cNvSpPr txBox="1"/>
          <p:nvPr/>
        </p:nvSpPr>
        <p:spPr>
          <a:xfrm>
            <a:off x="-1" y="5819"/>
            <a:ext cx="9139045" cy="5232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endParaRPr lang="ko-KR" altLang="en-US" sz="2800" dirty="0">
              <a:latin typeface="Rix고딕 EB" pitchFamily="18" charset="-127"/>
              <a:ea typeface="Rix고딕 EB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125538"/>
            <a:ext cx="4038600" cy="500062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125538"/>
            <a:ext cx="4038600" cy="500062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11" name="제목 1"/>
          <p:cNvSpPr>
            <a:spLocks noGrp="1"/>
          </p:cNvSpPr>
          <p:nvPr>
            <p:ph type="title"/>
          </p:nvPr>
        </p:nvSpPr>
        <p:spPr>
          <a:xfrm>
            <a:off x="457200" y="333375"/>
            <a:ext cx="8229600" cy="50323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 b="1">
                <a:solidFill>
                  <a:schemeClr val="tx2"/>
                </a:solidFill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8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9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0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58E9205-FAB2-4917-A315-84D3790916A8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074726"/>
            <a:ext cx="4040188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785926"/>
            <a:ext cx="4040188" cy="434023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074726"/>
            <a:ext cx="4041775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1785926"/>
            <a:ext cx="4041775" cy="434023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13" name="제목 1"/>
          <p:cNvSpPr>
            <a:spLocks noGrp="1"/>
          </p:cNvSpPr>
          <p:nvPr>
            <p:ph type="title"/>
          </p:nvPr>
        </p:nvSpPr>
        <p:spPr>
          <a:xfrm>
            <a:off x="457200" y="333375"/>
            <a:ext cx="8229600" cy="50323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 b="1">
                <a:solidFill>
                  <a:schemeClr val="tx2"/>
                </a:solidFill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10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1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2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51F111-02B3-4179-83A3-DFC57DA50670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한쪽 모서리는 잘리고 다른 쪽 모서리는 둥근 사각형 3"/>
          <p:cNvSpPr/>
          <p:nvPr userDrawn="1"/>
        </p:nvSpPr>
        <p:spPr>
          <a:xfrm flipV="1">
            <a:off x="5572125" y="0"/>
            <a:ext cx="3571875" cy="285750"/>
          </a:xfrm>
          <a:prstGeom prst="snipRoundRect">
            <a:avLst>
              <a:gd name="adj1" fmla="val 19867"/>
              <a:gd name="adj2" fmla="val 16667"/>
            </a:avLst>
          </a:prstGeom>
          <a:solidFill>
            <a:srgbClr val="006699"/>
          </a:solidFill>
          <a:ln>
            <a:noFill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6" name="모서리가 둥근 직사각형 9"/>
          <p:cNvSpPr>
            <a:spLocks noChangeArrowheads="1"/>
          </p:cNvSpPr>
          <p:nvPr userDrawn="1"/>
        </p:nvSpPr>
        <p:spPr bwMode="auto">
          <a:xfrm>
            <a:off x="611188" y="1700212"/>
            <a:ext cx="6481092" cy="3600000"/>
          </a:xfrm>
          <a:prstGeom prst="roundRect">
            <a:avLst>
              <a:gd name="adj" fmla="val 16667"/>
            </a:avLst>
          </a:prstGeom>
          <a:solidFill>
            <a:srgbClr val="D1D1F0"/>
          </a:solidFill>
          <a:ln w="25400" algn="ctr">
            <a:noFill/>
            <a:round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anchor="ctr"/>
          <a:lstStyle/>
          <a:p>
            <a:pPr lvl="0"/>
            <a:endParaRPr kumimoji="0" lang="ko-KR" altLang="en-US" sz="2000">
              <a:solidFill>
                <a:srgbClr val="FFFFFF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428596" y="642918"/>
            <a:ext cx="8229600" cy="503238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800" b="1"/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13" name="내용 개체 틀 2"/>
          <p:cNvSpPr>
            <a:spLocks noGrp="1"/>
          </p:cNvSpPr>
          <p:nvPr>
            <p:ph idx="1"/>
          </p:nvPr>
        </p:nvSpPr>
        <p:spPr>
          <a:xfrm>
            <a:off x="961810" y="1829932"/>
            <a:ext cx="5753330" cy="2813513"/>
          </a:xfrm>
        </p:spPr>
        <p:txBody>
          <a:bodyPr>
            <a:normAutofit/>
          </a:bodyPr>
          <a:lstStyle>
            <a:lvl1pPr marL="457200" indent="-457200">
              <a:lnSpc>
                <a:spcPct val="150000"/>
              </a:lnSpc>
              <a:buFont typeface="+mj-lt"/>
              <a:buAutoNum type="arabicPeriod"/>
              <a:defRPr sz="2400"/>
            </a:lvl1pPr>
            <a:lvl2pPr>
              <a:lnSpc>
                <a:spcPct val="150000"/>
              </a:lnSpc>
              <a:buFont typeface="Wingdings" pitchFamily="2" charset="2"/>
              <a:buChar char="l"/>
              <a:defRPr sz="18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</p:txBody>
      </p:sp>
      <p:sp>
        <p:nvSpPr>
          <p:cNvPr id="7" name="TextBox 8"/>
          <p:cNvSpPr txBox="1"/>
          <p:nvPr userDrawn="1"/>
        </p:nvSpPr>
        <p:spPr>
          <a:xfrm>
            <a:off x="5683456" y="-5616"/>
            <a:ext cx="3332944" cy="276999"/>
          </a:xfrm>
          <a:prstGeom prst="rect">
            <a:avLst/>
          </a:prstGeom>
          <a:noFill/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0" marR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aseline="0" dirty="0" smtClean="0">
                <a:solidFill>
                  <a:schemeClr val="bg1"/>
                </a:solidFill>
              </a:rPr>
              <a:t>2016</a:t>
            </a:r>
            <a:r>
              <a:rPr lang="ko-KR" altLang="en-US" sz="1200" baseline="0" dirty="0" smtClean="0">
                <a:solidFill>
                  <a:schemeClr val="bg1"/>
                </a:solidFill>
              </a:rPr>
              <a:t>년도 이학박사학위논문심사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D648C2-90BE-40C9-86C9-18FCE688284F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표 개체 틀 2"/>
          <p:cNvSpPr>
            <a:spLocks noGrp="1"/>
          </p:cNvSpPr>
          <p:nvPr>
            <p:ph type="tbl" idx="1"/>
          </p:nvPr>
        </p:nvSpPr>
        <p:spPr>
          <a:xfrm>
            <a:off x="457200" y="1125538"/>
            <a:ext cx="8229600" cy="5000625"/>
          </a:xfrm>
        </p:spPr>
        <p:txBody>
          <a:bodyPr rtlCol="0">
            <a:normAutofit/>
          </a:bodyPr>
          <a:lstStyle>
            <a:lvl1pPr>
              <a:defRPr sz="2800"/>
            </a:lvl1pPr>
          </a:lstStyle>
          <a:p>
            <a:pPr lvl="0"/>
            <a:endParaRPr lang="ko-KR" altLang="en-US" noProof="0"/>
          </a:p>
        </p:txBody>
      </p:sp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457200" y="333375"/>
            <a:ext cx="8229600" cy="50323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 b="1"/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0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A8D67C2-B208-40E7-B887-2053E0A3ABF7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EEEC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457200" y="1000125"/>
            <a:ext cx="8229600" cy="5126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latinLnBrk="1">
              <a:defRPr kumimoji="0" sz="1200">
                <a:solidFill>
                  <a:srgbClr val="898989"/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latinLnBrk="1">
              <a:defRPr kumimoji="0" sz="1200">
                <a:solidFill>
                  <a:srgbClr val="898989"/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latinLnBrk="1">
              <a:defRPr kumimoji="0" sz="1200">
                <a:solidFill>
                  <a:srgbClr val="898989"/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pPr>
              <a:defRPr/>
            </a:pPr>
            <a:fld id="{F0A84C64-19E1-448D-B692-1B6FADA0F889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26" r:id="rId1"/>
    <p:sldLayoutId id="2147484027" r:id="rId2"/>
    <p:sldLayoutId id="2147484028" r:id="rId3"/>
    <p:sldLayoutId id="2147484029" r:id="rId4"/>
    <p:sldLayoutId id="2147484030" r:id="rId5"/>
    <p:sldLayoutId id="2147484031" r:id="rId6"/>
    <p:sldLayoutId id="2147484032" r:id="rId7"/>
    <p:sldLayoutId id="2147484033" r:id="rId8"/>
    <p:sldLayoutId id="2147484034" r:id="rId9"/>
    <p:sldLayoutId id="2147484035" r:id="rId10"/>
    <p:sldLayoutId id="2147484036" r:id="rId11"/>
    <p:sldLayoutId id="2147484037" r:id="rId12"/>
    <p:sldLayoutId id="2147484038" r:id="rId13"/>
    <p:sldLayoutId id="2147484044" r:id="rId14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j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j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•"/>
        <a:defRPr kern="1200">
          <a:solidFill>
            <a:schemeClr val="tx1"/>
          </a:solidFill>
          <a:latin typeface="+mj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1600" kern="1200">
          <a:solidFill>
            <a:schemeClr val="tx1"/>
          </a:solidFill>
          <a:latin typeface="+mj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1600" kern="1200">
          <a:solidFill>
            <a:schemeClr val="tx1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0.wm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wmf"/><Relationship Id="rId3" Type="http://schemas.openxmlformats.org/officeDocument/2006/relationships/oleObject" Target="../embeddings/oleObject2.bin"/><Relationship Id="rId7" Type="http://schemas.openxmlformats.org/officeDocument/2006/relationships/oleObject" Target="../embeddings/oleObject4.bin"/><Relationship Id="rId12" Type="http://schemas.openxmlformats.org/officeDocument/2006/relationships/image" Target="../media/image15.wmf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2.wmf"/><Relationship Id="rId11" Type="http://schemas.openxmlformats.org/officeDocument/2006/relationships/oleObject" Target="../embeddings/oleObject6.bin"/><Relationship Id="rId5" Type="http://schemas.openxmlformats.org/officeDocument/2006/relationships/oleObject" Target="../embeddings/oleObject3.bin"/><Relationship Id="rId10" Type="http://schemas.openxmlformats.org/officeDocument/2006/relationships/image" Target="../media/image14.wmf"/><Relationship Id="rId4" Type="http://schemas.openxmlformats.org/officeDocument/2006/relationships/image" Target="../media/image11.wmf"/><Relationship Id="rId9" Type="http://schemas.openxmlformats.org/officeDocument/2006/relationships/oleObject" Target="../embeddings/oleObject5.bin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wmf"/><Relationship Id="rId13" Type="http://schemas.openxmlformats.org/officeDocument/2006/relationships/oleObject" Target="../embeddings/oleObject12.bin"/><Relationship Id="rId3" Type="http://schemas.openxmlformats.org/officeDocument/2006/relationships/oleObject" Target="../embeddings/oleObject7.bin"/><Relationship Id="rId7" Type="http://schemas.openxmlformats.org/officeDocument/2006/relationships/oleObject" Target="../embeddings/oleObject9.bin"/><Relationship Id="rId12" Type="http://schemas.openxmlformats.org/officeDocument/2006/relationships/image" Target="../media/image20.wmf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7.wmf"/><Relationship Id="rId11" Type="http://schemas.openxmlformats.org/officeDocument/2006/relationships/oleObject" Target="../embeddings/oleObject11.bin"/><Relationship Id="rId5" Type="http://schemas.openxmlformats.org/officeDocument/2006/relationships/oleObject" Target="../embeddings/oleObject8.bin"/><Relationship Id="rId10" Type="http://schemas.openxmlformats.org/officeDocument/2006/relationships/image" Target="../media/image19.wmf"/><Relationship Id="rId4" Type="http://schemas.openxmlformats.org/officeDocument/2006/relationships/image" Target="../media/image16.wmf"/><Relationship Id="rId9" Type="http://schemas.openxmlformats.org/officeDocument/2006/relationships/oleObject" Target="../embeddings/oleObject10.bin"/><Relationship Id="rId14" Type="http://schemas.openxmlformats.org/officeDocument/2006/relationships/image" Target="../media/image21.wm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wmf"/><Relationship Id="rId3" Type="http://schemas.openxmlformats.org/officeDocument/2006/relationships/oleObject" Target="../embeddings/oleObject13.bin"/><Relationship Id="rId7" Type="http://schemas.openxmlformats.org/officeDocument/2006/relationships/oleObject" Target="../embeddings/oleObject15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23.wmf"/><Relationship Id="rId5" Type="http://schemas.openxmlformats.org/officeDocument/2006/relationships/oleObject" Target="../embeddings/oleObject14.bin"/><Relationship Id="rId4" Type="http://schemas.openxmlformats.org/officeDocument/2006/relationships/image" Target="../media/image22.wmf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wmf"/><Relationship Id="rId13" Type="http://schemas.openxmlformats.org/officeDocument/2006/relationships/oleObject" Target="../embeddings/oleObject21.bin"/><Relationship Id="rId3" Type="http://schemas.openxmlformats.org/officeDocument/2006/relationships/oleObject" Target="../embeddings/oleObject16.bin"/><Relationship Id="rId7" Type="http://schemas.openxmlformats.org/officeDocument/2006/relationships/oleObject" Target="../embeddings/oleObject18.bin"/><Relationship Id="rId12" Type="http://schemas.openxmlformats.org/officeDocument/2006/relationships/image" Target="../media/image37.wmf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34.wmf"/><Relationship Id="rId11" Type="http://schemas.openxmlformats.org/officeDocument/2006/relationships/oleObject" Target="../embeddings/oleObject20.bin"/><Relationship Id="rId5" Type="http://schemas.openxmlformats.org/officeDocument/2006/relationships/oleObject" Target="../embeddings/oleObject17.bin"/><Relationship Id="rId10" Type="http://schemas.openxmlformats.org/officeDocument/2006/relationships/image" Target="../media/image36.wmf"/><Relationship Id="rId4" Type="http://schemas.openxmlformats.org/officeDocument/2006/relationships/image" Target="../media/image33.wmf"/><Relationship Id="rId9" Type="http://schemas.openxmlformats.org/officeDocument/2006/relationships/oleObject" Target="../embeddings/oleObject19.bin"/><Relationship Id="rId14" Type="http://schemas.openxmlformats.org/officeDocument/2006/relationships/image" Target="../media/image20.wmf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wmf"/><Relationship Id="rId3" Type="http://schemas.openxmlformats.org/officeDocument/2006/relationships/oleObject" Target="../embeddings/oleObject22.bin"/><Relationship Id="rId7" Type="http://schemas.openxmlformats.org/officeDocument/2006/relationships/oleObject" Target="../embeddings/oleObject24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39.wmf"/><Relationship Id="rId5" Type="http://schemas.openxmlformats.org/officeDocument/2006/relationships/oleObject" Target="../embeddings/oleObject23.bin"/><Relationship Id="rId10" Type="http://schemas.openxmlformats.org/officeDocument/2006/relationships/image" Target="../media/image41.wmf"/><Relationship Id="rId4" Type="http://schemas.openxmlformats.org/officeDocument/2006/relationships/image" Target="../media/image38.wmf"/><Relationship Id="rId9" Type="http://schemas.openxmlformats.org/officeDocument/2006/relationships/oleObject" Target="../embeddings/oleObject25.bin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tiff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tiff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tiff"/><Relationship Id="rId2" Type="http://schemas.openxmlformats.org/officeDocument/2006/relationships/image" Target="../media/image54.tiff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tiff"/><Relationship Id="rId2" Type="http://schemas.openxmlformats.org/officeDocument/2006/relationships/image" Target="../media/image53.tiff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tiff"/><Relationship Id="rId2" Type="http://schemas.openxmlformats.org/officeDocument/2006/relationships/image" Target="../media/image58.tiff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tiff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61.wmf"/><Relationship Id="rId4" Type="http://schemas.openxmlformats.org/officeDocument/2006/relationships/oleObject" Target="../embeddings/oleObject26.bin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7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64.wmf"/><Relationship Id="rId5" Type="http://schemas.openxmlformats.org/officeDocument/2006/relationships/oleObject" Target="../embeddings/oleObject28.bin"/><Relationship Id="rId4" Type="http://schemas.openxmlformats.org/officeDocument/2006/relationships/image" Target="../media/image63.wmf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7" Type="http://schemas.openxmlformats.org/officeDocument/2006/relationships/image" Target="../media/image66.wmf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30.bin"/><Relationship Id="rId5" Type="http://schemas.openxmlformats.org/officeDocument/2006/relationships/image" Target="../media/image65.wmf"/><Relationship Id="rId4" Type="http://schemas.openxmlformats.org/officeDocument/2006/relationships/oleObject" Target="../embeddings/oleObject29.bin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7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81.png"/><Relationship Id="rId7" Type="http://schemas.openxmlformats.org/officeDocument/2006/relationships/image" Target="../media/image80.wmf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32.bin"/><Relationship Id="rId5" Type="http://schemas.openxmlformats.org/officeDocument/2006/relationships/image" Target="../media/image79.wmf"/><Relationship Id="rId4" Type="http://schemas.openxmlformats.org/officeDocument/2006/relationships/oleObject" Target="../embeddings/oleObject31.bin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0.png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84.wmf"/><Relationship Id="rId5" Type="http://schemas.openxmlformats.org/officeDocument/2006/relationships/oleObject" Target="../embeddings/oleObject33.bin"/><Relationship Id="rId4" Type="http://schemas.openxmlformats.org/officeDocument/2006/relationships/image" Target="../media/image85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tiff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tiff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제목 2"/>
          <p:cNvSpPr>
            <a:spLocks noGrp="1"/>
          </p:cNvSpPr>
          <p:nvPr>
            <p:ph type="title"/>
          </p:nvPr>
        </p:nvSpPr>
        <p:spPr bwMode="auto">
          <a:xfrm>
            <a:off x="363168" y="1100468"/>
            <a:ext cx="8424936" cy="1000125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eaLnBrk="1" hangingPunct="1">
              <a:spcBef>
                <a:spcPts val="2400"/>
              </a:spcBef>
            </a:pPr>
            <a:r>
              <a:rPr lang="en-US" altLang="ko-KR" sz="2400" dirty="0">
                <a:latin typeface="Arial" pitchFamily="34" charset="0"/>
              </a:rPr>
              <a:t>Statistical Analysis for Next-Generation Sequencing data in Family-based designs</a:t>
            </a:r>
            <a:endParaRPr lang="ko-KR" altLang="en-US" dirty="0" smtClean="0">
              <a:latin typeface="Arial" pitchFamily="34" charset="0"/>
            </a:endParaRPr>
          </a:p>
        </p:txBody>
      </p:sp>
      <p:sp>
        <p:nvSpPr>
          <p:cNvPr id="18435" name="텍스트 개체 틀 3"/>
          <p:cNvSpPr>
            <a:spLocks noGrp="1"/>
          </p:cNvSpPr>
          <p:nvPr>
            <p:ph type="body" sz="quarter" idx="10"/>
          </p:nvPr>
        </p:nvSpPr>
        <p:spPr>
          <a:xfrm>
            <a:off x="5148064" y="5578971"/>
            <a:ext cx="3744416" cy="1090389"/>
          </a:xfrm>
        </p:spPr>
        <p:txBody>
          <a:bodyPr anchor="ctr" anchorCtr="0">
            <a:noAutofit/>
          </a:bodyPr>
          <a:lstStyle/>
          <a:p>
            <a:pPr marL="0" indent="0" algn="r" eaLnBrk="1" hangingPunct="1">
              <a:lnSpc>
                <a:spcPct val="130000"/>
              </a:lnSpc>
              <a:defRPr/>
            </a:pPr>
            <a:r>
              <a:rPr lang="ko-KR" altLang="en-US" sz="1700" dirty="0" smtClean="0">
                <a:latin typeface="+mn-ea"/>
              </a:rPr>
              <a:t>서울대학교 생물정보학 협동과정</a:t>
            </a:r>
            <a:endParaRPr lang="en-US" altLang="ko-KR" sz="1700" dirty="0" smtClean="0">
              <a:latin typeface="+mn-ea"/>
            </a:endParaRPr>
          </a:p>
          <a:p>
            <a:pPr marL="0" indent="0" algn="r" eaLnBrk="1" hangingPunct="1">
              <a:lnSpc>
                <a:spcPct val="130000"/>
              </a:lnSpc>
              <a:defRPr/>
            </a:pPr>
            <a:r>
              <a:rPr lang="ko-KR" altLang="en-US" sz="1600" dirty="0" smtClean="0">
                <a:latin typeface="+mn-ea"/>
              </a:rPr>
              <a:t>생물정보통계연구실</a:t>
            </a:r>
            <a:r>
              <a:rPr lang="en-US" altLang="ko-KR" sz="1600" dirty="0" smtClean="0">
                <a:latin typeface="+mn-ea"/>
              </a:rPr>
              <a:t>(BIBS)</a:t>
            </a:r>
            <a:r>
              <a:rPr lang="ko-KR" altLang="en-US" dirty="0" smtClean="0">
                <a:latin typeface="+mn-ea"/>
              </a:rPr>
              <a:t> </a:t>
            </a:r>
            <a:r>
              <a:rPr lang="ko-KR" altLang="en-US" sz="2000" b="1" dirty="0" smtClean="0">
                <a:latin typeface="+mn-ea"/>
              </a:rPr>
              <a:t>최성경</a:t>
            </a:r>
            <a:endParaRPr lang="en-US" altLang="ko-KR" b="1" dirty="0">
              <a:latin typeface="+mn-ea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683568" y="2790453"/>
            <a:ext cx="7128792" cy="2016224"/>
            <a:chOff x="539552" y="3021228"/>
            <a:chExt cx="7128792" cy="2016224"/>
          </a:xfrm>
        </p:grpSpPr>
        <p:sp>
          <p:nvSpPr>
            <p:cNvPr id="6" name="모서리가 둥근 직사각형 5"/>
            <p:cNvSpPr/>
            <p:nvPr/>
          </p:nvSpPr>
          <p:spPr>
            <a:xfrm>
              <a:off x="539552" y="3021228"/>
              <a:ext cx="7128792" cy="2016224"/>
            </a:xfrm>
            <a:prstGeom prst="roundRect">
              <a:avLst/>
            </a:prstGeom>
            <a:solidFill>
              <a:srgbClr val="FFC7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endParaRPr kumimoji="0" lang="ko-KR" altLang="en-US" dirty="0">
                <a:solidFill>
                  <a:srgbClr val="FFFFFF"/>
                </a:solidFill>
              </a:endParaRPr>
            </a:p>
          </p:txBody>
        </p:sp>
        <p:sp>
          <p:nvSpPr>
            <p:cNvPr id="18437" name="Text Box 7"/>
            <p:cNvSpPr txBox="1">
              <a:spLocks noChangeArrowheads="1"/>
            </p:cNvSpPr>
            <p:nvPr/>
          </p:nvSpPr>
          <p:spPr bwMode="auto">
            <a:xfrm>
              <a:off x="755576" y="3021228"/>
              <a:ext cx="6696744" cy="20162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 anchorCtr="0"/>
            <a:lstStyle/>
            <a:p>
              <a:pPr marL="457200" indent="-457200">
                <a:lnSpc>
                  <a:spcPct val="130000"/>
                </a:lnSpc>
                <a:buClr>
                  <a:srgbClr val="003366"/>
                </a:buClr>
                <a:buFont typeface="+mj-lt"/>
                <a:buAutoNum type="arabicPeriod"/>
              </a:pPr>
              <a:r>
                <a:rPr kumimoji="0" lang="en-US" altLang="ko-KR" sz="1600" b="1" dirty="0" smtClean="0">
                  <a:ea typeface="맑은 고딕" pitchFamily="50" charset="-127"/>
                </a:rPr>
                <a:t>Introduction</a:t>
              </a:r>
            </a:p>
            <a:p>
              <a:pPr marL="457200" indent="-457200">
                <a:lnSpc>
                  <a:spcPct val="130000"/>
                </a:lnSpc>
                <a:buClr>
                  <a:srgbClr val="003366"/>
                </a:buClr>
                <a:buFont typeface="+mj-lt"/>
                <a:buAutoNum type="arabicPeriod"/>
              </a:pPr>
              <a:r>
                <a:rPr kumimoji="0" lang="en-US" altLang="ko-KR" sz="1600" b="1" dirty="0" smtClean="0">
                  <a:ea typeface="맑은 고딕" pitchFamily="50" charset="-127"/>
                </a:rPr>
                <a:t>An overview of rare-variant analysis</a:t>
              </a:r>
            </a:p>
            <a:p>
              <a:pPr marL="457200" indent="-457200">
                <a:lnSpc>
                  <a:spcPct val="130000"/>
                </a:lnSpc>
                <a:buClr>
                  <a:srgbClr val="003366"/>
                </a:buClr>
                <a:buFont typeface="+mj-lt"/>
                <a:buAutoNum type="arabicPeriod"/>
              </a:pPr>
              <a:r>
                <a:rPr kumimoji="0" lang="en-US" altLang="ko-KR" sz="1600" b="1" dirty="0" smtClean="0">
                  <a:ea typeface="맑은 고딕" pitchFamily="50" charset="-127"/>
                </a:rPr>
                <a:t>Family-based rare-variant association test</a:t>
              </a:r>
            </a:p>
            <a:p>
              <a:pPr marL="457200" indent="-457200">
                <a:lnSpc>
                  <a:spcPct val="130000"/>
                </a:lnSpc>
                <a:buClr>
                  <a:srgbClr val="003366"/>
                </a:buClr>
                <a:buFont typeface="+mj-lt"/>
                <a:buAutoNum type="arabicPeriod"/>
              </a:pPr>
              <a:r>
                <a:rPr kumimoji="0" lang="en-US" altLang="ko-KR" sz="1600" b="1" dirty="0" smtClean="0">
                  <a:ea typeface="맑은 고딕" pitchFamily="50" charset="-127"/>
                </a:rPr>
                <a:t>Family-based rare-variant association test for X-linked genes</a:t>
              </a:r>
            </a:p>
            <a:p>
              <a:pPr marL="457200" indent="-457200">
                <a:lnSpc>
                  <a:spcPct val="130000"/>
                </a:lnSpc>
                <a:buClr>
                  <a:srgbClr val="003366"/>
                </a:buClr>
                <a:buFont typeface="+mj-lt"/>
                <a:buAutoNum type="arabicPeriod"/>
              </a:pPr>
              <a:r>
                <a:rPr lang="en-US" altLang="ko-KR" sz="1600" b="1" dirty="0" smtClean="0">
                  <a:ea typeface="Arial Unicode MS" pitchFamily="50" charset="-127"/>
                  <a:cs typeface="Times New Roman" pitchFamily="18" charset="0"/>
                </a:rPr>
                <a:t>Summary and Conclusion</a:t>
              </a:r>
              <a:endParaRPr lang="en-US" altLang="ko-KR" sz="1600" b="1" dirty="0">
                <a:ea typeface="Arial Unicode MS" pitchFamily="50" charset="-127"/>
                <a:cs typeface="Times New Roman" pitchFamily="18" charset="0"/>
              </a:endParaRPr>
            </a:p>
          </p:txBody>
        </p:sp>
      </p:grp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48366"/>
          <a:stretch/>
        </p:blipFill>
        <p:spPr>
          <a:xfrm>
            <a:off x="4342464" y="5674165"/>
            <a:ext cx="949616" cy="90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1327369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Recent improvements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ECC88D7-4FEA-4BFA-A139-DD4401A4C35F}" type="slidenum">
              <a:rPr lang="en-US" altLang="ko-KR" smtClean="0"/>
              <a:pPr>
                <a:defRPr/>
              </a:pPr>
              <a:t>10</a:t>
            </a:fld>
            <a:endParaRPr lang="en-US" altLang="ko-KR" dirty="0"/>
          </a:p>
        </p:txBody>
      </p:sp>
      <p:sp>
        <p:nvSpPr>
          <p:cNvPr id="5" name="직사각형 4"/>
          <p:cNvSpPr/>
          <p:nvPr/>
        </p:nvSpPr>
        <p:spPr>
          <a:xfrm>
            <a:off x="4572000" y="4270"/>
            <a:ext cx="4572000" cy="5179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466697" y="-49609"/>
            <a:ext cx="388928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700" b="1" dirty="0"/>
              <a:t>Introduction</a:t>
            </a:r>
          </a:p>
          <a:p>
            <a:pPr algn="r"/>
            <a:r>
              <a:rPr lang="en-US" altLang="ko-KR" sz="700" b="1" dirty="0">
                <a:solidFill>
                  <a:schemeClr val="bg1"/>
                </a:solidFill>
              </a:rPr>
              <a:t>An overview of rare-variant analysis</a:t>
            </a:r>
          </a:p>
          <a:p>
            <a:pPr algn="r"/>
            <a:r>
              <a:rPr lang="en-US" altLang="ko-KR" sz="700" b="1" dirty="0">
                <a:solidFill>
                  <a:schemeClr val="bg1"/>
                </a:solidFill>
              </a:rPr>
              <a:t>Family-based rare-variant association test</a:t>
            </a:r>
          </a:p>
          <a:p>
            <a:pPr algn="r"/>
            <a:r>
              <a:rPr lang="en-US" altLang="ko-KR" sz="700" b="1" dirty="0">
                <a:solidFill>
                  <a:schemeClr val="bg1"/>
                </a:solidFill>
              </a:rPr>
              <a:t>Family-based rare-variant association test for X-linked genes</a:t>
            </a:r>
          </a:p>
          <a:p>
            <a:pPr algn="r"/>
            <a:r>
              <a:rPr lang="en-US" altLang="ko-KR" sz="700" b="1" dirty="0">
                <a:solidFill>
                  <a:schemeClr val="bg1"/>
                </a:solidFill>
              </a:rPr>
              <a:t>Summary and Conclusion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860032" y="-26567"/>
            <a:ext cx="26869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800" b="1" dirty="0">
                <a:solidFill>
                  <a:schemeClr val="bg1">
                    <a:lumMod val="50000"/>
                  </a:schemeClr>
                </a:solidFill>
              </a:rPr>
              <a:t>The background on genetic association studies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800" b="1" dirty="0" smtClean="0">
                <a:solidFill>
                  <a:schemeClr val="bg1">
                    <a:lumMod val="50000"/>
                  </a:schemeClr>
                </a:solidFill>
              </a:rPr>
              <a:t>Missing </a:t>
            </a:r>
            <a:r>
              <a:rPr lang="en-US" altLang="ko-KR" sz="800" b="1" dirty="0">
                <a:solidFill>
                  <a:schemeClr val="bg1">
                    <a:lumMod val="50000"/>
                  </a:schemeClr>
                </a:solidFill>
              </a:rPr>
              <a:t>heritability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800" b="1" dirty="0">
                <a:solidFill>
                  <a:schemeClr val="bg1">
                    <a:lumMod val="50000"/>
                  </a:schemeClr>
                </a:solidFill>
              </a:rPr>
              <a:t>Rare variant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800" b="1" dirty="0">
                <a:solidFill>
                  <a:schemeClr val="bg1"/>
                </a:solidFill>
              </a:rPr>
              <a:t>X-chromosome in association studies</a:t>
            </a:r>
          </a:p>
        </p:txBody>
      </p:sp>
      <p:graphicFrame>
        <p:nvGraphicFramePr>
          <p:cNvPr id="14" name="내용 개체 틀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98631973"/>
              </p:ext>
            </p:extLst>
          </p:nvPr>
        </p:nvGraphicFramePr>
        <p:xfrm>
          <a:off x="241177" y="1988841"/>
          <a:ext cx="8651303" cy="3507280"/>
        </p:xfrm>
        <a:graphic>
          <a:graphicData uri="http://schemas.openxmlformats.org/drawingml/2006/table">
            <a:tbl>
              <a:tblPr firstRow="1" firstCol="1" bandRow="1">
                <a:tableStyleId>{69012ECD-51FC-41F1-AA8D-1B2483CD663E}</a:tableStyleId>
              </a:tblPr>
              <a:tblGrid>
                <a:gridCol w="1951273"/>
                <a:gridCol w="2523567"/>
                <a:gridCol w="4176463"/>
              </a:tblGrid>
              <a:tr h="540000">
                <a:tc>
                  <a:txBody>
                    <a:bodyPr/>
                    <a:lstStyle/>
                    <a:p>
                      <a:pPr marL="21590" algn="ctr">
                        <a:spcAft>
                          <a:spcPts val="400"/>
                        </a:spcAft>
                      </a:pPr>
                      <a:r>
                        <a:rPr lang="en-US" sz="1600" kern="0" dirty="0">
                          <a:effectLst/>
                        </a:rPr>
                        <a:t>Study Design</a:t>
                      </a:r>
                      <a:endParaRPr lang="ko-KR" sz="16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8252" marR="48252" marT="0" marB="0" anchor="ctr"/>
                </a:tc>
                <a:tc>
                  <a:txBody>
                    <a:bodyPr/>
                    <a:lstStyle/>
                    <a:p>
                      <a:pPr marL="21590" algn="ctr">
                        <a:spcAft>
                          <a:spcPts val="400"/>
                        </a:spcAft>
                      </a:pPr>
                      <a:r>
                        <a:rPr lang="en-US" sz="1600" kern="0" dirty="0">
                          <a:effectLst/>
                        </a:rPr>
                        <a:t>Type</a:t>
                      </a:r>
                      <a:endParaRPr lang="ko-KR" sz="16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8252" marR="48252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400"/>
                        </a:spcAft>
                      </a:pPr>
                      <a:r>
                        <a:rPr lang="en-US" sz="1600" kern="0" dirty="0">
                          <a:effectLst/>
                        </a:rPr>
                        <a:t>Methods</a:t>
                      </a:r>
                      <a:endParaRPr lang="ko-KR" sz="16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8252" marR="48252" marT="0" marB="0" anchor="ctr"/>
                </a:tc>
              </a:tr>
              <a:tr h="518700">
                <a:tc rowSpan="3"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400"/>
                        </a:spcAft>
                      </a:pPr>
                      <a:r>
                        <a:rPr lang="en-US" sz="1600" kern="0" dirty="0" smtClean="0">
                          <a:effectLst/>
                        </a:rPr>
                        <a:t>Case-Control</a:t>
                      </a:r>
                    </a:p>
                    <a:p>
                      <a:pPr algn="ctr">
                        <a:lnSpc>
                          <a:spcPts val="1200"/>
                        </a:lnSpc>
                        <a:spcAft>
                          <a:spcPts val="400"/>
                        </a:spcAft>
                      </a:pPr>
                      <a:r>
                        <a:rPr lang="en-US" sz="1600" kern="0" dirty="0" smtClean="0">
                          <a:effectLst/>
                        </a:rPr>
                        <a:t>Design</a:t>
                      </a:r>
                      <a:endParaRPr lang="ko-KR" sz="16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8252" marR="48252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400"/>
                        </a:spcAft>
                      </a:pPr>
                      <a:r>
                        <a:rPr lang="en-US" sz="1600" kern="0" dirty="0">
                          <a:effectLst/>
                        </a:rPr>
                        <a:t>Burden type tests</a:t>
                      </a:r>
                      <a:endParaRPr lang="ko-KR" sz="16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8252" marR="48252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200"/>
                        </a:lnSpc>
                        <a:spcAft>
                          <a:spcPts val="400"/>
                        </a:spcAft>
                      </a:pPr>
                      <a:r>
                        <a:rPr lang="en-US" sz="1400" kern="100" dirty="0" smtClean="0">
                          <a:effectLst/>
                        </a:rPr>
                        <a:t>Burden test to analyze X-chromosome variants</a:t>
                      </a:r>
                      <a:endParaRPr lang="en-US" sz="1400" kern="100" dirty="0">
                        <a:effectLst/>
                      </a:endParaRPr>
                    </a:p>
                  </a:txBody>
                  <a:tcPr marL="48252" marR="48252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187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400"/>
                        </a:spcAft>
                      </a:pPr>
                      <a:r>
                        <a:rPr lang="en-US" sz="1600" kern="0">
                          <a:effectLst/>
                        </a:rPr>
                        <a:t>Variance component test</a:t>
                      </a:r>
                      <a:endParaRPr lang="ko-KR" sz="16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8252" marR="48252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200"/>
                        </a:lnSpc>
                        <a:spcAft>
                          <a:spcPts val="400"/>
                        </a:spcAft>
                      </a:pPr>
                      <a:r>
                        <a:rPr lang="en-US" sz="1400" kern="100" dirty="0" smtClean="0">
                          <a:effectLst/>
                        </a:rPr>
                        <a:t>SKAT to analyze X-chromosome variants</a:t>
                      </a:r>
                      <a:endParaRPr lang="en-US" sz="1400" kern="100" dirty="0">
                        <a:effectLst/>
                      </a:endParaRPr>
                    </a:p>
                  </a:txBody>
                  <a:tcPr marL="48252" marR="48252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187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400"/>
                        </a:spcAft>
                      </a:pPr>
                      <a:r>
                        <a:rPr lang="en-US" sz="1600" kern="0" dirty="0">
                          <a:effectLst/>
                        </a:rPr>
                        <a:t>Optimal type test</a:t>
                      </a:r>
                      <a:endParaRPr lang="ko-KR" sz="16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8252" marR="48252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200"/>
                        </a:lnSpc>
                        <a:spcAft>
                          <a:spcPts val="400"/>
                        </a:spcAft>
                      </a:pPr>
                      <a:r>
                        <a:rPr lang="en-US" altLang="ko-KR" sz="1400" kern="100" dirty="0" smtClean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SKAT-O to analyze X-chromosome variants</a:t>
                      </a:r>
                      <a:endParaRPr lang="ko-KR" altLang="ko-KR" sz="14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8252" marR="48252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05590">
                <a:tc rowSpan="2"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400"/>
                        </a:spcAft>
                      </a:pPr>
                      <a:r>
                        <a:rPr lang="en-US" sz="1600" kern="0" dirty="0">
                          <a:effectLst/>
                        </a:rPr>
                        <a:t>Family-based</a:t>
                      </a:r>
                      <a:br>
                        <a:rPr lang="en-US" sz="1600" kern="0" dirty="0">
                          <a:effectLst/>
                        </a:rPr>
                      </a:br>
                      <a:r>
                        <a:rPr lang="en-US" sz="1600" kern="0" dirty="0">
                          <a:effectLst/>
                        </a:rPr>
                        <a:t>Design</a:t>
                      </a:r>
                      <a:endParaRPr lang="ko-KR" sz="16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8252" marR="48252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400"/>
                        </a:spcAft>
                      </a:pPr>
                      <a:r>
                        <a:rPr lang="en-US" sz="1600" kern="0" dirty="0">
                          <a:effectLst/>
                        </a:rPr>
                        <a:t>Burden type tests</a:t>
                      </a:r>
                      <a:endParaRPr lang="ko-KR" sz="16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8252" marR="48252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200"/>
                        </a:lnSpc>
                        <a:spcAft>
                          <a:spcPts val="400"/>
                        </a:spcAft>
                      </a:pPr>
                      <a:r>
                        <a:rPr lang="en-US" altLang="ko-KR" sz="1400" kern="100" dirty="0" smtClean="0">
                          <a:effectLst/>
                        </a:rPr>
                        <a:t>PedCMC-Burden for the X chromosome</a:t>
                      </a:r>
                      <a:endParaRPr lang="ko-KR" altLang="ko-KR" sz="14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8252" marR="48252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0559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400"/>
                        </a:spcAft>
                      </a:pPr>
                      <a:r>
                        <a:rPr lang="en-US" sz="1600" kern="0" dirty="0">
                          <a:effectLst/>
                        </a:rPr>
                        <a:t>Variance component test</a:t>
                      </a:r>
                      <a:endParaRPr lang="ko-KR" sz="16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8252" marR="48252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100" dirty="0" smtClean="0">
                          <a:effectLst/>
                        </a:rPr>
                        <a:t>PedCMC-Kernel for the X chromosome</a:t>
                      </a:r>
                      <a:endParaRPr lang="ko-KR" altLang="ko-KR" sz="1400" kern="100" dirty="0" smtClean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8252" marR="48252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02615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Arial" pitchFamily="34" charset="0"/>
              </a:rPr>
              <a:t>    n </a:t>
            </a:r>
            <a:r>
              <a:rPr lang="en-US" altLang="ko-KR" dirty="0">
                <a:latin typeface="Arial" pitchFamily="34" charset="0"/>
              </a:rPr>
              <a:t>overview of rare-variant analysis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961810" y="1829932"/>
            <a:ext cx="7858662" cy="3471276"/>
          </a:xfrm>
        </p:spPr>
        <p:txBody>
          <a:bodyPr>
            <a:noAutofit/>
          </a:bodyPr>
          <a:lstStyle/>
          <a:p>
            <a:pPr>
              <a:buClr>
                <a:srgbClr val="003366"/>
              </a:buClr>
            </a:pPr>
            <a:r>
              <a:rPr lang="en-US" altLang="ko-KR" sz="2000" b="1" dirty="0">
                <a:ea typeface="Arial Unicode MS" pitchFamily="50" charset="-127"/>
                <a:cs typeface="Times New Roman" pitchFamily="18" charset="0"/>
              </a:rPr>
              <a:t>Review of rare-variants methods</a:t>
            </a:r>
          </a:p>
          <a:p>
            <a:pPr lvl="1">
              <a:lnSpc>
                <a:spcPct val="100000"/>
              </a:lnSpc>
              <a:buClr>
                <a:srgbClr val="003366"/>
              </a:buClr>
            </a:pPr>
            <a:r>
              <a:rPr lang="en-US" altLang="ko-KR" sz="1400" dirty="0">
                <a:solidFill>
                  <a:prstClr val="black"/>
                </a:solidFill>
                <a:ea typeface="Arial Unicode MS" pitchFamily="50" charset="-127"/>
                <a:cs typeface="Times New Roman" pitchFamily="18" charset="0"/>
              </a:rPr>
              <a:t>Burden-type methods</a:t>
            </a:r>
          </a:p>
          <a:p>
            <a:pPr lvl="1">
              <a:lnSpc>
                <a:spcPct val="100000"/>
              </a:lnSpc>
              <a:buClr>
                <a:srgbClr val="003366"/>
              </a:buClr>
            </a:pPr>
            <a:r>
              <a:rPr lang="en-US" altLang="ko-KR" sz="1400" dirty="0">
                <a:solidFill>
                  <a:prstClr val="black"/>
                </a:solidFill>
                <a:ea typeface="Arial Unicode MS" pitchFamily="50" charset="-127"/>
                <a:cs typeface="Times New Roman" pitchFamily="18" charset="0"/>
              </a:rPr>
              <a:t>Variance component-type methods</a:t>
            </a:r>
          </a:p>
          <a:p>
            <a:pPr lvl="1">
              <a:lnSpc>
                <a:spcPct val="100000"/>
              </a:lnSpc>
              <a:buClr>
                <a:srgbClr val="003366"/>
              </a:buClr>
            </a:pPr>
            <a:r>
              <a:rPr lang="en-US" altLang="ko-KR" sz="1400" dirty="0">
                <a:solidFill>
                  <a:prstClr val="black"/>
                </a:solidFill>
                <a:ea typeface="Arial Unicode MS" pitchFamily="50" charset="-127"/>
                <a:cs typeface="Times New Roman" pitchFamily="18" charset="0"/>
              </a:rPr>
              <a:t>Optimal-type </a:t>
            </a:r>
            <a:r>
              <a:rPr lang="en-US" altLang="ko-KR" sz="1400" dirty="0" smtClean="0">
                <a:solidFill>
                  <a:prstClr val="black"/>
                </a:solidFill>
                <a:ea typeface="Arial Unicode MS" pitchFamily="50" charset="-127"/>
                <a:cs typeface="Times New Roman" pitchFamily="18" charset="0"/>
              </a:rPr>
              <a:t>methods</a:t>
            </a:r>
            <a:endParaRPr lang="en-US" altLang="ko-KR" sz="2000" b="1" dirty="0" smtClean="0">
              <a:ea typeface="Arial Unicode MS" pitchFamily="50" charset="-127"/>
              <a:cs typeface="Times New Roman" pitchFamily="18" charset="0"/>
            </a:endParaRPr>
          </a:p>
          <a:p>
            <a:pPr>
              <a:buClr>
                <a:srgbClr val="003366"/>
              </a:buClr>
            </a:pPr>
            <a:r>
              <a:rPr lang="en-US" altLang="ko-KR" sz="2000" b="1" dirty="0" smtClean="0">
                <a:ea typeface="Arial Unicode MS" pitchFamily="50" charset="-127"/>
                <a:cs typeface="Times New Roman" pitchFamily="18" charset="0"/>
              </a:rPr>
              <a:t>Purpose and novelty of this study</a:t>
            </a:r>
            <a:endParaRPr lang="en-US" altLang="ko-KR" sz="2000" b="1" dirty="0">
              <a:ea typeface="Arial Unicode MS" pitchFamily="50" charset="-127"/>
              <a:cs typeface="Times New Roman" pitchFamily="18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76920" y="170389"/>
            <a:ext cx="68489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6600" b="1" spc="50" dirty="0" smtClean="0">
                <a:ln w="12700" cmpd="sng">
                  <a:solidFill>
                    <a:schemeClr val="accent6">
                      <a:lumMod val="75000"/>
                    </a:schemeClr>
                  </a:solidFill>
                  <a:prstDash val="solid"/>
                </a:ln>
                <a:solidFill>
                  <a:srgbClr val="9D4B07"/>
                </a:solidFill>
                <a:latin typeface="+mn-lt"/>
                <a:ea typeface="+mn-ea"/>
              </a:rPr>
              <a:t>A</a:t>
            </a:r>
            <a:endParaRPr kumimoji="0" lang="en-US" altLang="ko-KR" sz="6600" b="1" spc="50" dirty="0">
              <a:ln w="12700" cmpd="sng">
                <a:solidFill>
                  <a:schemeClr val="accent6">
                    <a:lumMod val="75000"/>
                  </a:schemeClr>
                </a:solidFill>
                <a:prstDash val="solid"/>
              </a:ln>
              <a:solidFill>
                <a:srgbClr val="9D4B07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240288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ko-KR" b="1" dirty="0" smtClean="0"/>
              <a:t>Case-Control Design</a:t>
            </a:r>
          </a:p>
          <a:p>
            <a:pPr lvl="1"/>
            <a:r>
              <a:rPr lang="en-US" altLang="ko-KR" dirty="0" smtClean="0"/>
              <a:t>Cohort Allelic Sums Tests (CAST)</a:t>
            </a:r>
          </a:p>
          <a:p>
            <a:pPr lvl="1"/>
            <a:r>
              <a:rPr lang="en-US" altLang="ko-KR" dirty="0" smtClean="0"/>
              <a:t>Combined Multivariate Collapsing (CMC)</a:t>
            </a:r>
          </a:p>
          <a:p>
            <a:pPr lvl="1"/>
            <a:r>
              <a:rPr lang="en-US" altLang="ko-KR" dirty="0" smtClean="0"/>
              <a:t>Weighted Sum Statistic (WSS)</a:t>
            </a:r>
          </a:p>
          <a:p>
            <a:pPr lvl="1"/>
            <a:r>
              <a:rPr lang="en-US" altLang="ko-KR" dirty="0" smtClean="0"/>
              <a:t>Kernel based adaptive cluster (KBAC)</a:t>
            </a:r>
          </a:p>
          <a:p>
            <a:pPr lvl="1"/>
            <a:r>
              <a:rPr lang="en-US" altLang="ko-KR" dirty="0" smtClean="0"/>
              <a:t>Variable Threshold (VT)</a:t>
            </a:r>
          </a:p>
          <a:p>
            <a:pPr lvl="1"/>
            <a:r>
              <a:rPr lang="en-US" altLang="ko-KR" dirty="0">
                <a:solidFill>
                  <a:srgbClr val="0000FF"/>
                </a:solidFill>
              </a:rPr>
              <a:t>Burden test to analyze X-chromosome variants</a:t>
            </a:r>
          </a:p>
          <a:p>
            <a:endParaRPr lang="en-US" altLang="ko-KR" b="1" dirty="0" smtClean="0"/>
          </a:p>
          <a:p>
            <a:r>
              <a:rPr lang="en-US" altLang="ko-KR" b="1" dirty="0" smtClean="0"/>
              <a:t>Family-based Design</a:t>
            </a:r>
          </a:p>
          <a:p>
            <a:pPr lvl="1"/>
            <a:r>
              <a:rPr lang="en-US" altLang="ko-KR" dirty="0"/>
              <a:t>Family-based functional Principal-Component Analysis (FPCA)</a:t>
            </a:r>
          </a:p>
          <a:p>
            <a:pPr lvl="1"/>
            <a:r>
              <a:rPr lang="en-US" altLang="ko-KR" dirty="0"/>
              <a:t>Pedigree-based Combined Multivariate and Collapsing (PedCMC)</a:t>
            </a:r>
          </a:p>
          <a:p>
            <a:pPr lvl="1"/>
            <a:r>
              <a:rPr lang="en-US" altLang="ko-KR" dirty="0"/>
              <a:t>Rare variant transmission disequilibrium test (RV-TDT</a:t>
            </a:r>
            <a:r>
              <a:rPr lang="en-US" altLang="ko-KR" dirty="0" smtClean="0"/>
              <a:t>)</a:t>
            </a:r>
          </a:p>
          <a:p>
            <a:pPr lvl="1"/>
            <a:r>
              <a:rPr lang="en-US" altLang="ko-KR" dirty="0">
                <a:solidFill>
                  <a:srgbClr val="0000FF"/>
                </a:solidFill>
              </a:rPr>
              <a:t>PedCMC-Burden for the X chromosome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Burden-type methods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4572000" y="4270"/>
            <a:ext cx="4572000" cy="5179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4860032" y="61322"/>
            <a:ext cx="20104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800" b="1" dirty="0" smtClean="0">
                <a:solidFill>
                  <a:schemeClr val="bg1"/>
                </a:solidFill>
              </a:rPr>
              <a:t>Review </a:t>
            </a:r>
            <a:r>
              <a:rPr lang="en-US" altLang="ko-KR" sz="800" b="1" dirty="0">
                <a:solidFill>
                  <a:schemeClr val="bg1"/>
                </a:solidFill>
              </a:rPr>
              <a:t>of rare-variants </a:t>
            </a:r>
            <a:r>
              <a:rPr lang="en-US" altLang="ko-KR" sz="800" b="1" dirty="0" smtClean="0">
                <a:solidFill>
                  <a:schemeClr val="bg1"/>
                </a:solidFill>
              </a:rPr>
              <a:t>methods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400" b="1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800" b="1" dirty="0">
                <a:solidFill>
                  <a:schemeClr val="bg1">
                    <a:lumMod val="50000"/>
                  </a:schemeClr>
                </a:solidFill>
              </a:rPr>
              <a:t>Purpose and novelty of this </a:t>
            </a:r>
            <a:r>
              <a:rPr lang="en-US" altLang="ko-KR" sz="800" b="1" dirty="0" smtClean="0">
                <a:solidFill>
                  <a:schemeClr val="bg1">
                    <a:lumMod val="50000"/>
                  </a:schemeClr>
                </a:solidFill>
              </a:rPr>
              <a:t>study</a:t>
            </a:r>
            <a:endParaRPr lang="en-US" altLang="ko-KR" sz="8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66697" y="-49609"/>
            <a:ext cx="388928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700" b="1" dirty="0">
                <a:solidFill>
                  <a:schemeClr val="bg1"/>
                </a:solidFill>
              </a:rPr>
              <a:t>Introduction</a:t>
            </a:r>
          </a:p>
          <a:p>
            <a:pPr algn="r"/>
            <a:r>
              <a:rPr lang="en-US" altLang="ko-KR" sz="700" b="1" dirty="0"/>
              <a:t>An overview of rare-variant analysis</a:t>
            </a:r>
          </a:p>
          <a:p>
            <a:pPr algn="r"/>
            <a:r>
              <a:rPr lang="en-US" altLang="ko-KR" sz="700" b="1" dirty="0">
                <a:solidFill>
                  <a:schemeClr val="bg1"/>
                </a:solidFill>
              </a:rPr>
              <a:t>Family-based rare-variant association test</a:t>
            </a:r>
          </a:p>
          <a:p>
            <a:pPr algn="r"/>
            <a:r>
              <a:rPr lang="en-US" altLang="ko-KR" sz="700" b="1" dirty="0">
                <a:solidFill>
                  <a:schemeClr val="bg1"/>
                </a:solidFill>
              </a:rPr>
              <a:t>Family-based rare-variant association test for X-linked genes</a:t>
            </a:r>
          </a:p>
          <a:p>
            <a:pPr algn="r"/>
            <a:r>
              <a:rPr lang="en-US" altLang="ko-KR" sz="700" b="1" dirty="0">
                <a:solidFill>
                  <a:schemeClr val="bg1"/>
                </a:solidFill>
              </a:rPr>
              <a:t>Summary and Conclusion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ECC88D7-4FEA-4BFA-A139-DD4401A4C35F}" type="slidenum">
              <a:rPr lang="en-US" altLang="ko-KR" smtClean="0"/>
              <a:pPr>
                <a:defRPr/>
              </a:pPr>
              <a:t>12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67959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/>
              <a:t>Case-Control Design</a:t>
            </a:r>
          </a:p>
          <a:p>
            <a:pPr lvl="1"/>
            <a:r>
              <a:rPr lang="en-US" altLang="ko-KR" dirty="0"/>
              <a:t>C-alpha test</a:t>
            </a:r>
          </a:p>
          <a:p>
            <a:pPr lvl="1"/>
            <a:r>
              <a:rPr lang="en-US" altLang="ko-KR" dirty="0"/>
              <a:t>Sequence Kernel Association Test (SKAT</a:t>
            </a:r>
            <a:r>
              <a:rPr lang="en-US" altLang="ko-KR" dirty="0" smtClean="0"/>
              <a:t>)</a:t>
            </a:r>
          </a:p>
          <a:p>
            <a:pPr lvl="1"/>
            <a:r>
              <a:rPr lang="en-US" altLang="ko-KR" dirty="0">
                <a:solidFill>
                  <a:srgbClr val="0000FF"/>
                </a:solidFill>
              </a:rPr>
              <a:t>SKAT to analyze X-chromosome variants</a:t>
            </a:r>
          </a:p>
          <a:p>
            <a:endParaRPr lang="en-US" altLang="ko-KR" b="1" dirty="0" smtClean="0"/>
          </a:p>
          <a:p>
            <a:r>
              <a:rPr lang="en-US" altLang="ko-KR" b="1" dirty="0" smtClean="0"/>
              <a:t>Family-based </a:t>
            </a:r>
            <a:r>
              <a:rPr lang="en-US" altLang="ko-KR" b="1" dirty="0"/>
              <a:t>Design</a:t>
            </a:r>
          </a:p>
          <a:p>
            <a:pPr lvl="1"/>
            <a:r>
              <a:rPr lang="en-US" altLang="ko-KR" dirty="0" smtClean="0"/>
              <a:t>family-based </a:t>
            </a:r>
            <a:r>
              <a:rPr lang="en-US" altLang="ko-KR" dirty="0"/>
              <a:t>SKAT (famSKAT</a:t>
            </a:r>
            <a:r>
              <a:rPr lang="en-US" altLang="ko-KR" dirty="0" smtClean="0"/>
              <a:t>)</a:t>
            </a:r>
          </a:p>
          <a:p>
            <a:pPr lvl="1"/>
            <a:r>
              <a:rPr lang="en-US" altLang="ko-KR" dirty="0">
                <a:solidFill>
                  <a:srgbClr val="0000FF"/>
                </a:solidFill>
              </a:rPr>
              <a:t>PedCMC-Kernel for the X chromosome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Variance component-type methods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4572000" y="4270"/>
            <a:ext cx="4572000" cy="5179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4860032" y="61322"/>
            <a:ext cx="20665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800" b="1" dirty="0">
                <a:solidFill>
                  <a:schemeClr val="bg1"/>
                </a:solidFill>
              </a:rPr>
              <a:t>Review of rare-variants methods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400" b="1" dirty="0">
              <a:solidFill>
                <a:schemeClr val="bg1">
                  <a:lumMod val="50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800" b="1" dirty="0">
                <a:solidFill>
                  <a:schemeClr val="bg1">
                    <a:lumMod val="50000"/>
                  </a:schemeClr>
                </a:solidFill>
              </a:rPr>
              <a:t>Purpose and novelty of this study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66697" y="-49609"/>
            <a:ext cx="388928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700" b="1" dirty="0">
                <a:solidFill>
                  <a:schemeClr val="bg1"/>
                </a:solidFill>
              </a:rPr>
              <a:t>Introduction</a:t>
            </a:r>
          </a:p>
          <a:p>
            <a:pPr algn="r"/>
            <a:r>
              <a:rPr lang="en-US" altLang="ko-KR" sz="700" b="1" dirty="0"/>
              <a:t>An overview of rare-variant analysis</a:t>
            </a:r>
          </a:p>
          <a:p>
            <a:pPr algn="r"/>
            <a:r>
              <a:rPr lang="en-US" altLang="ko-KR" sz="700" b="1" dirty="0">
                <a:solidFill>
                  <a:schemeClr val="bg1"/>
                </a:solidFill>
              </a:rPr>
              <a:t>Family-based rare-variant association test</a:t>
            </a:r>
          </a:p>
          <a:p>
            <a:pPr algn="r"/>
            <a:r>
              <a:rPr lang="en-US" altLang="ko-KR" sz="700" b="1" dirty="0">
                <a:solidFill>
                  <a:schemeClr val="bg1"/>
                </a:solidFill>
              </a:rPr>
              <a:t>Family-based rare-variant association test for X-linked genes</a:t>
            </a:r>
          </a:p>
          <a:p>
            <a:pPr algn="r"/>
            <a:r>
              <a:rPr lang="en-US" altLang="ko-KR" sz="700" b="1" dirty="0">
                <a:solidFill>
                  <a:schemeClr val="bg1"/>
                </a:solidFill>
              </a:rPr>
              <a:t>Summary and Conclusion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ECC88D7-4FEA-4BFA-A139-DD4401A4C35F}" type="slidenum">
              <a:rPr lang="en-US" altLang="ko-KR" smtClean="0"/>
              <a:pPr>
                <a:defRPr/>
              </a:pPr>
              <a:t>13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474896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/>
              <a:t>Case-Control Design</a:t>
            </a:r>
          </a:p>
          <a:p>
            <a:pPr lvl="1"/>
            <a:r>
              <a:rPr lang="en-US" altLang="ko-KR" dirty="0" smtClean="0"/>
              <a:t>SKAT-O</a:t>
            </a:r>
            <a:endParaRPr lang="en-US" altLang="ko-KR" dirty="0"/>
          </a:p>
          <a:p>
            <a:pPr lvl="1"/>
            <a:r>
              <a:rPr lang="en-US" altLang="ko-KR" dirty="0"/>
              <a:t>Fisher’s hybrid </a:t>
            </a:r>
            <a:r>
              <a:rPr lang="en-US" altLang="ko-KR" dirty="0" smtClean="0"/>
              <a:t>statistics</a:t>
            </a:r>
          </a:p>
          <a:p>
            <a:pPr lvl="1"/>
            <a:r>
              <a:rPr lang="en-US" altLang="ko-KR" dirty="0">
                <a:solidFill>
                  <a:srgbClr val="0000FF"/>
                </a:solidFill>
              </a:rPr>
              <a:t>SKAT-O to analyze X-chromosome </a:t>
            </a:r>
            <a:r>
              <a:rPr lang="en-US" altLang="ko-KR" dirty="0" smtClean="0">
                <a:solidFill>
                  <a:srgbClr val="0000FF"/>
                </a:solidFill>
              </a:rPr>
              <a:t>variants</a:t>
            </a:r>
            <a:endParaRPr lang="en-US" altLang="ko-KR" sz="1000" dirty="0">
              <a:solidFill>
                <a:srgbClr val="0000FF"/>
              </a:solidFill>
            </a:endParaRPr>
          </a:p>
          <a:p>
            <a:endParaRPr lang="en-US" altLang="ko-KR" b="1" dirty="0" smtClean="0"/>
          </a:p>
          <a:p>
            <a:r>
              <a:rPr lang="en-US" altLang="ko-KR" b="1" dirty="0" smtClean="0"/>
              <a:t>Family-based </a:t>
            </a:r>
            <a:r>
              <a:rPr lang="en-US" altLang="ko-KR" b="1" dirty="0"/>
              <a:t>Design</a:t>
            </a:r>
          </a:p>
          <a:p>
            <a:pPr lvl="1"/>
            <a:r>
              <a:rPr lang="en-US" altLang="ko-KR" dirty="0"/>
              <a:t>Minimum p-value Optimized Nuisance parameter Score Test Extended to Relatives (MONSTER)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Optimal-type methods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4572000" y="4270"/>
            <a:ext cx="4572000" cy="5179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4860032" y="61322"/>
            <a:ext cx="20665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800" b="1" dirty="0">
                <a:solidFill>
                  <a:schemeClr val="bg1"/>
                </a:solidFill>
              </a:rPr>
              <a:t>Review of rare-variants methods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400" b="1" dirty="0">
              <a:solidFill>
                <a:schemeClr val="bg1">
                  <a:lumMod val="50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800" b="1" dirty="0">
                <a:solidFill>
                  <a:schemeClr val="bg1">
                    <a:lumMod val="50000"/>
                  </a:schemeClr>
                </a:solidFill>
              </a:rPr>
              <a:t>Purpose and novelty of this study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66697" y="-49609"/>
            <a:ext cx="388928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700" b="1" dirty="0">
                <a:solidFill>
                  <a:schemeClr val="bg1"/>
                </a:solidFill>
              </a:rPr>
              <a:t>Introduction</a:t>
            </a:r>
          </a:p>
          <a:p>
            <a:pPr algn="r"/>
            <a:r>
              <a:rPr lang="en-US" altLang="ko-KR" sz="700" b="1" dirty="0"/>
              <a:t>An overview of rare-variant analysis</a:t>
            </a:r>
          </a:p>
          <a:p>
            <a:pPr algn="r"/>
            <a:r>
              <a:rPr lang="en-US" altLang="ko-KR" sz="700" b="1" dirty="0">
                <a:solidFill>
                  <a:schemeClr val="bg1"/>
                </a:solidFill>
              </a:rPr>
              <a:t>Family-based rare-variant association test</a:t>
            </a:r>
          </a:p>
          <a:p>
            <a:pPr algn="r"/>
            <a:r>
              <a:rPr lang="en-US" altLang="ko-KR" sz="700" b="1" dirty="0">
                <a:solidFill>
                  <a:schemeClr val="bg1"/>
                </a:solidFill>
              </a:rPr>
              <a:t>Family-based rare-variant association test for X-linked genes</a:t>
            </a:r>
          </a:p>
          <a:p>
            <a:pPr algn="r"/>
            <a:r>
              <a:rPr lang="en-US" altLang="ko-KR" sz="700" b="1" dirty="0">
                <a:solidFill>
                  <a:schemeClr val="bg1"/>
                </a:solidFill>
              </a:rPr>
              <a:t>Summary and Conclusion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ECC88D7-4FEA-4BFA-A139-DD4401A4C35F}" type="slidenum">
              <a:rPr lang="en-US" altLang="ko-KR" smtClean="0"/>
              <a:pPr>
                <a:defRPr/>
              </a:pPr>
              <a:t>14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287805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466696" y="1277268"/>
            <a:ext cx="8425784" cy="5444207"/>
          </a:xfrm>
        </p:spPr>
        <p:txBody>
          <a:bodyPr>
            <a:noAutofit/>
          </a:bodyPr>
          <a:lstStyle/>
          <a:p>
            <a:r>
              <a:rPr lang="en-US" altLang="ko-KR" sz="2000" b="1" dirty="0" smtClean="0"/>
              <a:t>The burden-type method</a:t>
            </a:r>
          </a:p>
          <a:p>
            <a:pPr lvl="1"/>
            <a:r>
              <a:rPr lang="en-US" altLang="ko-KR" sz="1600" dirty="0" smtClean="0"/>
              <a:t>not account for covariates</a:t>
            </a:r>
          </a:p>
          <a:p>
            <a:pPr lvl="1"/>
            <a:r>
              <a:rPr lang="en-US" altLang="ko-KR" sz="1600" dirty="0" smtClean="0"/>
              <a:t>power of burden test </a:t>
            </a:r>
            <a:r>
              <a:rPr lang="en-US" altLang="ko-KR" sz="1600" dirty="0"/>
              <a:t>depend on </a:t>
            </a:r>
            <a:r>
              <a:rPr lang="en-US" altLang="ko-KR" sz="1600" dirty="0" smtClean="0"/>
              <a:t>number </a:t>
            </a:r>
            <a:r>
              <a:rPr lang="en-US" altLang="ko-KR" sz="1600" dirty="0"/>
              <a:t>of causal/non-causal variants</a:t>
            </a:r>
            <a:endParaRPr lang="en-US" altLang="ko-KR" sz="1600" dirty="0" smtClean="0"/>
          </a:p>
          <a:p>
            <a:pPr lvl="1"/>
            <a:r>
              <a:rPr lang="en-US" altLang="ko-KR" sz="1600" dirty="0" smtClean="0"/>
              <a:t>the burden test is most statistically efficient when most of the rare alleles have similar effects on the disease</a:t>
            </a:r>
          </a:p>
          <a:p>
            <a:pPr lvl="1"/>
            <a:r>
              <a:rPr lang="en-US" altLang="ko-KR" sz="1600" dirty="0" smtClean="0"/>
              <a:t>Permutation is computationally expensive</a:t>
            </a:r>
          </a:p>
          <a:p>
            <a:endParaRPr lang="en-US" altLang="ko-KR" sz="900" dirty="0" smtClean="0"/>
          </a:p>
          <a:p>
            <a:r>
              <a:rPr lang="en-US" altLang="ko-KR" sz="2000" b="1" dirty="0" smtClean="0"/>
              <a:t>The variance component-type method</a:t>
            </a:r>
          </a:p>
          <a:p>
            <a:pPr lvl="1"/>
            <a:r>
              <a:rPr lang="en-US" altLang="ko-KR" sz="1600" dirty="0" smtClean="0"/>
              <a:t>more powerful when the existence </a:t>
            </a:r>
            <a:r>
              <a:rPr lang="en-US" altLang="ko-KR" sz="1600" dirty="0"/>
              <a:t>of </a:t>
            </a:r>
            <a:r>
              <a:rPr lang="en-US" altLang="ko-KR" sz="1600" dirty="0" smtClean="0"/>
              <a:t>both deleterious and protective variants are causal variants</a:t>
            </a:r>
          </a:p>
          <a:p>
            <a:pPr lvl="1"/>
            <a:r>
              <a:rPr lang="en-US" altLang="ko-KR" sz="1600" dirty="0"/>
              <a:t>Permutation is computationally </a:t>
            </a:r>
            <a:r>
              <a:rPr lang="en-US" altLang="ko-KR" sz="1600" dirty="0" smtClean="0"/>
              <a:t>expensive</a:t>
            </a:r>
          </a:p>
          <a:p>
            <a:endParaRPr lang="en-US" altLang="ko-KR" sz="900" dirty="0" smtClean="0"/>
          </a:p>
          <a:p>
            <a:r>
              <a:rPr lang="en-US" altLang="ko-KR" sz="2000" b="1" dirty="0" smtClean="0"/>
              <a:t>The optimal-type method</a:t>
            </a:r>
            <a:endParaRPr lang="en-US" altLang="ko-KR" sz="2000" b="1" dirty="0"/>
          </a:p>
          <a:p>
            <a:pPr lvl="1"/>
            <a:r>
              <a:rPr lang="en-US" altLang="ko-KR" sz="1600" dirty="0" smtClean="0"/>
              <a:t>the potential loss of statistical power by confounding effect, such as population substructures</a:t>
            </a:r>
          </a:p>
          <a:p>
            <a:endParaRPr lang="en-US" altLang="ko-KR" sz="900" dirty="0" smtClean="0"/>
          </a:p>
          <a:p>
            <a:r>
              <a:rPr lang="en-US" altLang="ko-KR" sz="2000" b="1" dirty="0" smtClean="0"/>
              <a:t>X-Chromosome method</a:t>
            </a:r>
          </a:p>
          <a:p>
            <a:pPr lvl="1"/>
            <a:r>
              <a:rPr lang="en-US" altLang="ko-KR" sz="1600" dirty="0"/>
              <a:t>most cannot account for biologically plausible </a:t>
            </a:r>
            <a:r>
              <a:rPr lang="en-US" altLang="ko-KR" sz="1600" dirty="0" smtClean="0"/>
              <a:t>models, such as skewed XCI</a:t>
            </a:r>
          </a:p>
          <a:p>
            <a:pPr lvl="1"/>
            <a:r>
              <a:rPr lang="en-US" altLang="ko-KR" sz="1600" dirty="0" smtClean="0"/>
              <a:t>not </a:t>
            </a:r>
            <a:r>
              <a:rPr lang="en-US" altLang="ko-KR" sz="1600" dirty="0"/>
              <a:t>yet </a:t>
            </a:r>
            <a:r>
              <a:rPr lang="en-US" altLang="ko-KR" sz="1600" dirty="0" smtClean="0"/>
              <a:t>develop the optimal-type </a:t>
            </a:r>
            <a:r>
              <a:rPr lang="en-US" altLang="ko-KR" sz="1600" dirty="0"/>
              <a:t>method in family-based design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Limitations of previous approaches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4572000" y="4270"/>
            <a:ext cx="4572000" cy="5179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4860032" y="61322"/>
            <a:ext cx="20665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800" b="1" dirty="0">
                <a:solidFill>
                  <a:schemeClr val="bg1">
                    <a:lumMod val="50000"/>
                  </a:schemeClr>
                </a:solidFill>
              </a:rPr>
              <a:t>Review of rare-variants methods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400" b="1" dirty="0">
              <a:solidFill>
                <a:schemeClr val="bg1">
                  <a:lumMod val="50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800" b="1" dirty="0">
                <a:solidFill>
                  <a:schemeClr val="bg1"/>
                </a:solidFill>
              </a:rPr>
              <a:t>Purpose and novelty of this study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66697" y="-49609"/>
            <a:ext cx="388928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700" b="1" dirty="0">
                <a:solidFill>
                  <a:schemeClr val="bg1"/>
                </a:solidFill>
              </a:rPr>
              <a:t>Introduction</a:t>
            </a:r>
          </a:p>
          <a:p>
            <a:pPr algn="r"/>
            <a:r>
              <a:rPr lang="en-US" altLang="ko-KR" sz="700" b="1" dirty="0"/>
              <a:t>An overview of rare-variant analysis</a:t>
            </a:r>
          </a:p>
          <a:p>
            <a:pPr algn="r"/>
            <a:r>
              <a:rPr lang="en-US" altLang="ko-KR" sz="700" b="1" dirty="0">
                <a:solidFill>
                  <a:schemeClr val="bg1"/>
                </a:solidFill>
              </a:rPr>
              <a:t>Family-based rare-variant association test</a:t>
            </a:r>
          </a:p>
          <a:p>
            <a:pPr algn="r"/>
            <a:r>
              <a:rPr lang="en-US" altLang="ko-KR" sz="700" b="1" dirty="0">
                <a:solidFill>
                  <a:schemeClr val="bg1"/>
                </a:solidFill>
              </a:rPr>
              <a:t>Family-based rare-variant association test for X-linked genes</a:t>
            </a:r>
          </a:p>
          <a:p>
            <a:pPr algn="r"/>
            <a:r>
              <a:rPr lang="en-US" altLang="ko-KR" sz="700" b="1" dirty="0">
                <a:solidFill>
                  <a:schemeClr val="bg1"/>
                </a:solidFill>
              </a:rPr>
              <a:t>Summary and Conclusion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ECC88D7-4FEA-4BFA-A139-DD4401A4C35F}" type="slidenum">
              <a:rPr lang="en-US" altLang="ko-KR" smtClean="0"/>
              <a:pPr>
                <a:defRPr/>
              </a:pPr>
              <a:t>15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693989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466696" y="1277268"/>
            <a:ext cx="8229600" cy="5320084"/>
          </a:xfrm>
        </p:spPr>
        <p:txBody>
          <a:bodyPr>
            <a:noAutofit/>
          </a:bodyPr>
          <a:lstStyle/>
          <a:p>
            <a:r>
              <a:rPr lang="en-US" altLang="ko-KR" sz="2000" dirty="0" smtClean="0"/>
              <a:t>In chapter 3, the proposed method (</a:t>
            </a:r>
            <a:r>
              <a:rPr lang="en-US" altLang="ko-KR" sz="2000" b="1" dirty="0" smtClean="0"/>
              <a:t>FARVAT</a:t>
            </a:r>
            <a:r>
              <a:rPr lang="en-US" altLang="ko-KR" sz="2000" dirty="0" smtClean="0"/>
              <a:t>) </a:t>
            </a:r>
          </a:p>
          <a:p>
            <a:pPr lvl="1"/>
            <a:r>
              <a:rPr lang="en-US" altLang="ko-KR" sz="1800" dirty="0" smtClean="0"/>
              <a:t>could </a:t>
            </a:r>
            <a:r>
              <a:rPr lang="en-US" altLang="ko-KR" sz="1800" dirty="0"/>
              <a:t>be a burden test or a variance component test, and could be extended to the SKAT-O-type statistic depending on the choice of working matrix.</a:t>
            </a:r>
            <a:endParaRPr lang="en-US" altLang="ko-KR" sz="1800" dirty="0" smtClean="0"/>
          </a:p>
          <a:p>
            <a:pPr lvl="1"/>
            <a:r>
              <a:rPr lang="en-US" altLang="ko-KR" sz="1800" dirty="0" smtClean="0"/>
              <a:t>could be provided </a:t>
            </a:r>
            <a:r>
              <a:rPr lang="en-US" altLang="ko-KR" sz="1800" dirty="0"/>
              <a:t>robustness under the presence of the population </a:t>
            </a:r>
            <a:r>
              <a:rPr lang="en-US" altLang="ko-KR" sz="1800" dirty="0" smtClean="0"/>
              <a:t>substructure by using the </a:t>
            </a:r>
            <a:r>
              <a:rPr lang="en-US" altLang="ko-KR" sz="1800" dirty="0"/>
              <a:t>estimated genetic relationship </a:t>
            </a:r>
            <a:r>
              <a:rPr lang="en-US" altLang="ko-KR" sz="1800" dirty="0" smtClean="0"/>
              <a:t>matrix.</a:t>
            </a:r>
          </a:p>
          <a:p>
            <a:pPr lvl="1"/>
            <a:r>
              <a:rPr lang="en-US" altLang="ko-KR" sz="1800" dirty="0"/>
              <a:t>be implemented with C++ and is computationally efficient for the analysis of rare variants with extended families.</a:t>
            </a:r>
            <a:endParaRPr lang="en-US" altLang="ko-KR" sz="1800" dirty="0" smtClean="0"/>
          </a:p>
          <a:p>
            <a:pPr marL="0" indent="0">
              <a:buNone/>
            </a:pPr>
            <a:endParaRPr lang="en-US" altLang="ko-KR" sz="2000" b="1" dirty="0" smtClean="0"/>
          </a:p>
          <a:p>
            <a:r>
              <a:rPr lang="en-US" altLang="ko-KR" sz="2000" dirty="0" smtClean="0"/>
              <a:t>In chapter 4, The proposed method (</a:t>
            </a:r>
            <a:r>
              <a:rPr lang="en-US" altLang="ko-KR" sz="2000" b="1" dirty="0" smtClean="0"/>
              <a:t>FARVATX</a:t>
            </a:r>
            <a:r>
              <a:rPr lang="en-US" altLang="ko-KR" sz="2000" dirty="0" smtClean="0"/>
              <a:t>) </a:t>
            </a:r>
          </a:p>
          <a:p>
            <a:pPr lvl="1"/>
            <a:r>
              <a:rPr lang="en-US" altLang="ko-KR" sz="1800" dirty="0" smtClean="0"/>
              <a:t>could be applicable </a:t>
            </a:r>
            <a:r>
              <a:rPr lang="en-US" altLang="ko-KR" sz="1800" dirty="0"/>
              <a:t>to various biological models such as random X chromosome inactivation (XCI), escaped XCI (E-XCI), and skewed XCI (S-XCI</a:t>
            </a:r>
            <a:r>
              <a:rPr lang="en-US" altLang="ko-KR" sz="1800" dirty="0" smtClean="0"/>
              <a:t>).</a:t>
            </a:r>
          </a:p>
          <a:p>
            <a:pPr lvl="1"/>
            <a:r>
              <a:rPr lang="en-US" altLang="ko-KR" sz="1800" dirty="0" smtClean="0"/>
              <a:t>could be robustness in both the absence and presence of population substructure.</a:t>
            </a:r>
          </a:p>
          <a:p>
            <a:pPr lvl="1"/>
            <a:r>
              <a:rPr lang="en-US" altLang="ko-KR" sz="1800" dirty="0" smtClean="0"/>
              <a:t>could be a robust choice for various biological processes by </a:t>
            </a:r>
            <a:r>
              <a:rPr lang="en-US" altLang="ko-KR" sz="1800" dirty="0"/>
              <a:t>using extended Fisher’s </a:t>
            </a:r>
            <a:r>
              <a:rPr lang="en-US" altLang="ko-KR" sz="1800" dirty="0" smtClean="0"/>
              <a:t>method.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Purpose and novelty of this study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4572000" y="4270"/>
            <a:ext cx="4572000" cy="5179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66697" y="-49609"/>
            <a:ext cx="388928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700" b="1" dirty="0">
                <a:solidFill>
                  <a:schemeClr val="bg1"/>
                </a:solidFill>
              </a:rPr>
              <a:t>Introduction</a:t>
            </a:r>
          </a:p>
          <a:p>
            <a:pPr algn="r"/>
            <a:r>
              <a:rPr lang="en-US" altLang="ko-KR" sz="700" b="1" dirty="0"/>
              <a:t>An overview of rare-variant analysis</a:t>
            </a:r>
          </a:p>
          <a:p>
            <a:pPr algn="r"/>
            <a:r>
              <a:rPr lang="en-US" altLang="ko-KR" sz="700" b="1" dirty="0">
                <a:solidFill>
                  <a:schemeClr val="bg1"/>
                </a:solidFill>
              </a:rPr>
              <a:t>Family-based rare-variant association test</a:t>
            </a:r>
          </a:p>
          <a:p>
            <a:pPr algn="r"/>
            <a:r>
              <a:rPr lang="en-US" altLang="ko-KR" sz="700" b="1" dirty="0">
                <a:solidFill>
                  <a:schemeClr val="bg1"/>
                </a:solidFill>
              </a:rPr>
              <a:t>Family-based rare-variant association test for X-linked genes</a:t>
            </a:r>
          </a:p>
          <a:p>
            <a:pPr algn="r"/>
            <a:r>
              <a:rPr lang="en-US" altLang="ko-KR" sz="700" b="1" dirty="0">
                <a:solidFill>
                  <a:schemeClr val="bg1"/>
                </a:solidFill>
              </a:rPr>
              <a:t>Summary and Conclusion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860032" y="61322"/>
            <a:ext cx="20665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800" b="1" dirty="0">
                <a:solidFill>
                  <a:schemeClr val="bg1">
                    <a:lumMod val="50000"/>
                  </a:schemeClr>
                </a:solidFill>
              </a:rPr>
              <a:t>Review of rare-variants methods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400" b="1" dirty="0">
              <a:solidFill>
                <a:schemeClr val="bg1">
                  <a:lumMod val="50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800" b="1" dirty="0">
                <a:solidFill>
                  <a:schemeClr val="bg1"/>
                </a:solidFill>
              </a:rPr>
              <a:t>Purpose and novelty of this study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ECC88D7-4FEA-4BFA-A139-DD4401A4C35F}" type="slidenum">
              <a:rPr lang="en-US" altLang="ko-KR" smtClean="0"/>
              <a:pPr>
                <a:defRPr/>
              </a:pPr>
              <a:t>16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887132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Arial" pitchFamily="34" charset="0"/>
              </a:rPr>
              <a:t>  </a:t>
            </a:r>
            <a:r>
              <a:rPr lang="en-US" altLang="ko-KR" dirty="0" err="1" smtClean="0">
                <a:latin typeface="Arial" pitchFamily="34" charset="0"/>
              </a:rPr>
              <a:t>amily</a:t>
            </a:r>
            <a:r>
              <a:rPr lang="en-US" altLang="ko-KR" dirty="0" smtClean="0">
                <a:latin typeface="Arial" pitchFamily="34" charset="0"/>
              </a:rPr>
              <a:t>-based </a:t>
            </a:r>
            <a:r>
              <a:rPr lang="en-US" altLang="ko-KR" dirty="0">
                <a:latin typeface="Arial" pitchFamily="34" charset="0"/>
              </a:rPr>
              <a:t>rare-variant association test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961810" y="1829932"/>
            <a:ext cx="5770430" cy="3039228"/>
          </a:xfrm>
        </p:spPr>
        <p:txBody>
          <a:bodyPr>
            <a:noAutofit/>
          </a:bodyPr>
          <a:lstStyle/>
          <a:p>
            <a:pPr>
              <a:buClr>
                <a:srgbClr val="003366"/>
              </a:buClr>
            </a:pPr>
            <a:r>
              <a:rPr lang="en-US" altLang="ko-KR" sz="2000" b="1" dirty="0" smtClean="0">
                <a:ea typeface="Arial Unicode MS" pitchFamily="50" charset="-127"/>
                <a:cs typeface="Times New Roman" pitchFamily="18" charset="0"/>
              </a:rPr>
              <a:t>Methods</a:t>
            </a:r>
          </a:p>
          <a:p>
            <a:pPr lvl="1">
              <a:lnSpc>
                <a:spcPct val="100000"/>
              </a:lnSpc>
              <a:buClr>
                <a:srgbClr val="003366"/>
              </a:buClr>
            </a:pPr>
            <a:r>
              <a:rPr lang="en-US" altLang="ko-KR" sz="1400" dirty="0" smtClean="0">
                <a:solidFill>
                  <a:prstClr val="black"/>
                </a:solidFill>
                <a:ea typeface="Arial Unicode MS" pitchFamily="50" charset="-127"/>
                <a:cs typeface="Times New Roman" pitchFamily="18" charset="0"/>
              </a:rPr>
              <a:t>Notation</a:t>
            </a:r>
            <a:endParaRPr lang="en-US" altLang="ko-KR" sz="1400" dirty="0">
              <a:solidFill>
                <a:prstClr val="black"/>
              </a:solidFill>
              <a:ea typeface="Arial Unicode MS" pitchFamily="50" charset="-127"/>
              <a:cs typeface="Times New Roman" pitchFamily="18" charset="0"/>
            </a:endParaRPr>
          </a:p>
          <a:p>
            <a:pPr lvl="1">
              <a:lnSpc>
                <a:spcPct val="100000"/>
              </a:lnSpc>
              <a:buClr>
                <a:srgbClr val="003366"/>
              </a:buClr>
            </a:pPr>
            <a:r>
              <a:rPr lang="en-US" altLang="ko-KR" sz="1400" dirty="0" smtClean="0">
                <a:solidFill>
                  <a:prstClr val="black"/>
                </a:solidFill>
                <a:ea typeface="Arial Unicode MS" pitchFamily="50" charset="-127"/>
                <a:cs typeface="Times New Roman" pitchFamily="18" charset="0"/>
              </a:rPr>
              <a:t>Family-based rare-variant association test</a:t>
            </a:r>
          </a:p>
          <a:p>
            <a:pPr>
              <a:buClr>
                <a:srgbClr val="003366"/>
              </a:buClr>
            </a:pPr>
            <a:r>
              <a:rPr lang="en-US" altLang="ko-KR" sz="2000" b="1" dirty="0" smtClean="0">
                <a:solidFill>
                  <a:prstClr val="black"/>
                </a:solidFill>
                <a:ea typeface="Arial Unicode MS" pitchFamily="50" charset="-127"/>
                <a:cs typeface="Times New Roman" pitchFamily="18" charset="0"/>
              </a:rPr>
              <a:t>Simulation study</a:t>
            </a:r>
          </a:p>
          <a:p>
            <a:pPr lvl="1">
              <a:lnSpc>
                <a:spcPct val="100000"/>
              </a:lnSpc>
              <a:buClr>
                <a:srgbClr val="003366"/>
              </a:buClr>
            </a:pPr>
            <a:r>
              <a:rPr lang="en-US" altLang="ko-KR" sz="1400" dirty="0" smtClean="0">
                <a:solidFill>
                  <a:prstClr val="black"/>
                </a:solidFill>
                <a:ea typeface="Arial Unicode MS" pitchFamily="50" charset="-127"/>
                <a:cs typeface="Times New Roman" pitchFamily="18" charset="0"/>
              </a:rPr>
              <a:t>The simulation setting</a:t>
            </a:r>
          </a:p>
          <a:p>
            <a:pPr lvl="1">
              <a:lnSpc>
                <a:spcPct val="100000"/>
              </a:lnSpc>
              <a:buClr>
                <a:srgbClr val="003366"/>
              </a:buClr>
            </a:pPr>
            <a:r>
              <a:rPr lang="en-US" altLang="ko-KR" sz="1400" dirty="0" smtClean="0">
                <a:solidFill>
                  <a:prstClr val="black"/>
                </a:solidFill>
                <a:ea typeface="Arial Unicode MS" pitchFamily="50" charset="-127"/>
                <a:cs typeface="Times New Roman" pitchFamily="18" charset="0"/>
              </a:rPr>
              <a:t>Evaluation with simulated data</a:t>
            </a:r>
          </a:p>
          <a:p>
            <a:pPr lvl="1">
              <a:lnSpc>
                <a:spcPct val="100000"/>
              </a:lnSpc>
              <a:buClr>
                <a:srgbClr val="003366"/>
              </a:buClr>
            </a:pPr>
            <a:r>
              <a:rPr lang="en-US" altLang="ko-KR" sz="1400" dirty="0" smtClean="0">
                <a:solidFill>
                  <a:prstClr val="black"/>
                </a:solidFill>
                <a:ea typeface="Arial Unicode MS" pitchFamily="50" charset="-127"/>
                <a:cs typeface="Times New Roman" pitchFamily="18" charset="0"/>
              </a:rPr>
              <a:t>Analysis of GAW17 simulated data</a:t>
            </a:r>
            <a:endParaRPr lang="en-US" altLang="ko-KR" sz="2000" dirty="0" smtClean="0">
              <a:solidFill>
                <a:prstClr val="black"/>
              </a:solidFill>
              <a:ea typeface="Arial Unicode MS" pitchFamily="50" charset="-127"/>
              <a:cs typeface="Times New Roman" pitchFamily="18" charset="0"/>
            </a:endParaRPr>
          </a:p>
          <a:p>
            <a:pPr>
              <a:buClr>
                <a:srgbClr val="003366"/>
              </a:buClr>
            </a:pPr>
            <a:r>
              <a:rPr lang="en-US" altLang="ko-KR" sz="2000" b="1" dirty="0" smtClean="0">
                <a:solidFill>
                  <a:prstClr val="black"/>
                </a:solidFill>
                <a:ea typeface="Arial Unicode MS" pitchFamily="50" charset="-127"/>
                <a:cs typeface="Times New Roman" pitchFamily="18" charset="0"/>
              </a:rPr>
              <a:t>Application </a:t>
            </a:r>
            <a:r>
              <a:rPr lang="en-US" altLang="ko-KR" sz="2000" b="1" dirty="0">
                <a:solidFill>
                  <a:prstClr val="black"/>
                </a:solidFill>
                <a:ea typeface="Arial Unicode MS" pitchFamily="50" charset="-127"/>
                <a:cs typeface="Times New Roman" pitchFamily="18" charset="0"/>
              </a:rPr>
              <a:t>to schizophrenia data</a:t>
            </a:r>
          </a:p>
          <a:p>
            <a:pPr>
              <a:buClr>
                <a:srgbClr val="003366"/>
              </a:buClr>
            </a:pPr>
            <a:r>
              <a:rPr lang="en-US" altLang="ko-KR" sz="2000" b="1" dirty="0" smtClean="0">
                <a:solidFill>
                  <a:prstClr val="black"/>
                </a:solidFill>
                <a:ea typeface="Arial Unicode MS" pitchFamily="50" charset="-127"/>
                <a:cs typeface="Times New Roman" pitchFamily="18" charset="0"/>
              </a:rPr>
              <a:t>Discussion</a:t>
            </a:r>
            <a:endParaRPr lang="en-US" altLang="ko-KR" sz="2600" dirty="0">
              <a:ea typeface="Arial Unicode MS" pitchFamily="50" charset="-127"/>
              <a:cs typeface="Times New Roman" pitchFamily="18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76920" y="170389"/>
            <a:ext cx="68489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6600" b="1" spc="50" dirty="0" smtClean="0">
                <a:ln w="12700" cmpd="sng">
                  <a:solidFill>
                    <a:schemeClr val="accent6">
                      <a:lumMod val="75000"/>
                    </a:schemeClr>
                  </a:solidFill>
                  <a:prstDash val="solid"/>
                </a:ln>
                <a:solidFill>
                  <a:srgbClr val="9D4B07"/>
                </a:solidFill>
                <a:latin typeface="+mn-lt"/>
                <a:ea typeface="+mn-ea"/>
              </a:rPr>
              <a:t>F</a:t>
            </a:r>
            <a:endParaRPr kumimoji="0" lang="en-US" altLang="ko-KR" sz="6600" b="1" spc="50" dirty="0">
              <a:ln w="12700" cmpd="sng">
                <a:solidFill>
                  <a:schemeClr val="accent6">
                    <a:lumMod val="75000"/>
                  </a:schemeClr>
                </a:solidFill>
                <a:prstDash val="solid"/>
              </a:ln>
              <a:solidFill>
                <a:srgbClr val="9D4B07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58019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ko-KR" sz="2200" i="1" dirty="0" err="1" smtClean="0">
                <a:latin typeface="Arial" pitchFamily="34" charset="0"/>
                <a:cs typeface="Arial" pitchFamily="34" charset="0"/>
              </a:rPr>
              <a:t>i</a:t>
            </a:r>
            <a:r>
              <a:rPr lang="en-US" altLang="ko-KR" sz="2200" i="1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2200" dirty="0" smtClean="0">
                <a:latin typeface="Arial" pitchFamily="34" charset="0"/>
                <a:cs typeface="Arial" pitchFamily="34" charset="0"/>
              </a:rPr>
              <a:t>   </a:t>
            </a:r>
            <a:r>
              <a:rPr lang="en-US" altLang="ko-KR" sz="2200" dirty="0">
                <a:latin typeface="Arial" pitchFamily="34" charset="0"/>
                <a:cs typeface="Arial" pitchFamily="34" charset="0"/>
              </a:rPr>
              <a:t>: family,	</a:t>
            </a:r>
            <a:r>
              <a:rPr lang="en-US" altLang="ko-KR" sz="2200" i="1" dirty="0" err="1">
                <a:latin typeface="Arial" pitchFamily="34" charset="0"/>
                <a:cs typeface="Arial" pitchFamily="34" charset="0"/>
              </a:rPr>
              <a:t>i</a:t>
            </a:r>
            <a:r>
              <a:rPr lang="en-US" altLang="ko-KR" sz="2200" dirty="0">
                <a:latin typeface="Arial" pitchFamily="34" charset="0"/>
                <a:cs typeface="Arial" pitchFamily="34" charset="0"/>
              </a:rPr>
              <a:t> = 1, …, </a:t>
            </a:r>
            <a:r>
              <a:rPr lang="en-US" altLang="ko-KR" sz="2200" i="1" dirty="0">
                <a:latin typeface="Arial" pitchFamily="34" charset="0"/>
                <a:cs typeface="Arial" pitchFamily="34" charset="0"/>
              </a:rPr>
              <a:t>n</a:t>
            </a:r>
          </a:p>
          <a:p>
            <a:r>
              <a:rPr lang="en-US" altLang="ko-KR" sz="2200" i="1" dirty="0">
                <a:latin typeface="Arial" pitchFamily="34" charset="0"/>
                <a:cs typeface="Arial" pitchFamily="34" charset="0"/>
              </a:rPr>
              <a:t>j</a:t>
            </a:r>
            <a:r>
              <a:rPr lang="en-US" altLang="ko-KR" sz="2200" dirty="0">
                <a:latin typeface="Arial" pitchFamily="34" charset="0"/>
                <a:cs typeface="Arial" pitchFamily="34" charset="0"/>
              </a:rPr>
              <a:t>    : individual,	</a:t>
            </a:r>
            <a:r>
              <a:rPr lang="en-US" altLang="ko-KR" sz="2200" i="1" dirty="0">
                <a:latin typeface="Arial" pitchFamily="34" charset="0"/>
                <a:cs typeface="Arial" pitchFamily="34" charset="0"/>
              </a:rPr>
              <a:t>j</a:t>
            </a:r>
            <a:r>
              <a:rPr lang="en-US" altLang="ko-KR" sz="2200" dirty="0">
                <a:latin typeface="Arial" pitchFamily="34" charset="0"/>
                <a:cs typeface="Arial" pitchFamily="34" charset="0"/>
              </a:rPr>
              <a:t> = 1, …, </a:t>
            </a:r>
            <a:r>
              <a:rPr lang="en-US" altLang="ko-KR" sz="2200" i="1" dirty="0" err="1" smtClean="0">
                <a:latin typeface="Arial" pitchFamily="34" charset="0"/>
                <a:cs typeface="Arial" pitchFamily="34" charset="0"/>
              </a:rPr>
              <a:t>n</a:t>
            </a:r>
            <a:r>
              <a:rPr lang="en-US" altLang="ko-KR" sz="2200" i="1" baseline="-25000" dirty="0" err="1" smtClean="0">
                <a:latin typeface="Arial" pitchFamily="34" charset="0"/>
                <a:cs typeface="Arial" pitchFamily="34" charset="0"/>
              </a:rPr>
              <a:t>i</a:t>
            </a:r>
            <a:r>
              <a:rPr lang="en-US" altLang="ko-KR" sz="22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2200" dirty="0">
                <a:latin typeface="Arial" pitchFamily="34" charset="0"/>
                <a:cs typeface="Arial" pitchFamily="34" charset="0"/>
              </a:rPr>
              <a:t>, </a:t>
            </a:r>
          </a:p>
          <a:p>
            <a:r>
              <a:rPr lang="en-US" altLang="ko-KR" sz="2200" i="1" dirty="0">
                <a:latin typeface="Arial" pitchFamily="34" charset="0"/>
                <a:cs typeface="Arial" pitchFamily="34" charset="0"/>
              </a:rPr>
              <a:t>k</a:t>
            </a:r>
            <a:r>
              <a:rPr lang="en-US" altLang="ko-KR" sz="2200" dirty="0">
                <a:latin typeface="Arial" pitchFamily="34" charset="0"/>
                <a:cs typeface="Arial" pitchFamily="34" charset="0"/>
              </a:rPr>
              <a:t>   : rare variant,	</a:t>
            </a:r>
            <a:r>
              <a:rPr lang="en-US" altLang="ko-KR" sz="2200" i="1" dirty="0">
                <a:latin typeface="Arial" pitchFamily="34" charset="0"/>
                <a:cs typeface="Arial" pitchFamily="34" charset="0"/>
              </a:rPr>
              <a:t>k</a:t>
            </a:r>
            <a:r>
              <a:rPr lang="en-US" altLang="ko-KR" sz="2200" dirty="0">
                <a:latin typeface="Arial" pitchFamily="34" charset="0"/>
                <a:cs typeface="Arial" pitchFamily="34" charset="0"/>
              </a:rPr>
              <a:t> = 1, …, </a:t>
            </a:r>
            <a:r>
              <a:rPr lang="en-US" altLang="ko-KR" sz="2200" i="1" dirty="0">
                <a:latin typeface="Arial" pitchFamily="34" charset="0"/>
                <a:cs typeface="Arial" pitchFamily="34" charset="0"/>
              </a:rPr>
              <a:t>m</a:t>
            </a:r>
          </a:p>
          <a:p>
            <a:r>
              <a:rPr lang="en-US" altLang="ko-KR" sz="2200" i="1" dirty="0" err="1">
                <a:latin typeface="Arial" pitchFamily="34" charset="0"/>
                <a:cs typeface="Arial" pitchFamily="34" charset="0"/>
              </a:rPr>
              <a:t>y</a:t>
            </a:r>
            <a:r>
              <a:rPr lang="en-US" altLang="ko-KR" sz="2200" i="1" baseline="-25000" dirty="0" err="1">
                <a:latin typeface="Arial" pitchFamily="34" charset="0"/>
                <a:cs typeface="Arial" pitchFamily="34" charset="0"/>
              </a:rPr>
              <a:t>ij</a:t>
            </a:r>
            <a:r>
              <a:rPr lang="en-US" altLang="ko-KR" sz="2200" dirty="0">
                <a:latin typeface="Arial" pitchFamily="34" charset="0"/>
                <a:cs typeface="Arial" pitchFamily="34" charset="0"/>
              </a:rPr>
              <a:t>  : phenotype</a:t>
            </a:r>
          </a:p>
          <a:p>
            <a:r>
              <a:rPr lang="en-US" altLang="ko-KR" sz="2200" i="1" dirty="0" err="1">
                <a:latin typeface="Arial" pitchFamily="34" charset="0"/>
                <a:cs typeface="Arial" pitchFamily="34" charset="0"/>
              </a:rPr>
              <a:t>z</a:t>
            </a:r>
            <a:r>
              <a:rPr lang="en-US" altLang="ko-KR" sz="2200" i="1" baseline="-25000" dirty="0" err="1">
                <a:latin typeface="Arial" pitchFamily="34" charset="0"/>
                <a:cs typeface="Arial" pitchFamily="34" charset="0"/>
              </a:rPr>
              <a:t>ij</a:t>
            </a:r>
            <a:r>
              <a:rPr lang="en-US" altLang="ko-KR" sz="2200" dirty="0">
                <a:latin typeface="Arial" pitchFamily="34" charset="0"/>
                <a:cs typeface="Arial" pitchFamily="34" charset="0"/>
              </a:rPr>
              <a:t>  : covariate</a:t>
            </a:r>
            <a:endParaRPr lang="en-US" altLang="ko-KR" sz="2200" i="1" dirty="0">
              <a:latin typeface="Arial" pitchFamily="34" charset="0"/>
              <a:cs typeface="Arial" pitchFamily="34" charset="0"/>
            </a:endParaRPr>
          </a:p>
          <a:p>
            <a:r>
              <a:rPr lang="en-US" altLang="ko-KR" sz="2200" i="1" dirty="0" err="1">
                <a:latin typeface="Arial" pitchFamily="34" charset="0"/>
                <a:cs typeface="Arial" pitchFamily="34" charset="0"/>
              </a:rPr>
              <a:t>x</a:t>
            </a:r>
            <a:r>
              <a:rPr lang="en-US" altLang="ko-KR" sz="2200" i="1" baseline="-25000" dirty="0" err="1">
                <a:latin typeface="Arial" pitchFamily="34" charset="0"/>
                <a:cs typeface="Arial" pitchFamily="34" charset="0"/>
              </a:rPr>
              <a:t>ij</a:t>
            </a:r>
            <a:r>
              <a:rPr lang="en-US" altLang="ko-KR" sz="2200" i="1" baseline="30000" dirty="0" err="1">
                <a:latin typeface="Arial" pitchFamily="34" charset="0"/>
                <a:cs typeface="Arial" pitchFamily="34" charset="0"/>
              </a:rPr>
              <a:t>k</a:t>
            </a:r>
            <a:r>
              <a:rPr lang="en-US" altLang="ko-KR" sz="2200" dirty="0">
                <a:latin typeface="Arial" pitchFamily="34" charset="0"/>
                <a:cs typeface="Arial" pitchFamily="34" charset="0"/>
              </a:rPr>
              <a:t> : genotype  count of individual </a:t>
            </a:r>
            <a:r>
              <a:rPr lang="en-US" altLang="ko-KR" sz="2200" i="1" dirty="0">
                <a:latin typeface="Arial" pitchFamily="34" charset="0"/>
                <a:cs typeface="Arial" pitchFamily="34" charset="0"/>
              </a:rPr>
              <a:t>j</a:t>
            </a:r>
            <a:r>
              <a:rPr lang="en-US" altLang="ko-KR" sz="2200" dirty="0">
                <a:latin typeface="Arial" pitchFamily="34" charset="0"/>
                <a:cs typeface="Arial" pitchFamily="34" charset="0"/>
              </a:rPr>
              <a:t> in family </a:t>
            </a:r>
            <a:r>
              <a:rPr lang="en-US" altLang="ko-KR" sz="2200" i="1" dirty="0" err="1">
                <a:latin typeface="Arial" pitchFamily="34" charset="0"/>
                <a:cs typeface="Arial" pitchFamily="34" charset="0"/>
              </a:rPr>
              <a:t>i</a:t>
            </a:r>
            <a:r>
              <a:rPr lang="en-US" altLang="ko-KR" sz="2200" dirty="0">
                <a:latin typeface="Arial" pitchFamily="34" charset="0"/>
                <a:cs typeface="Arial" pitchFamily="34" charset="0"/>
              </a:rPr>
              <a:t> for variant </a:t>
            </a:r>
            <a:r>
              <a:rPr lang="en-US" altLang="ko-KR" sz="2200" i="1" dirty="0">
                <a:latin typeface="Arial" pitchFamily="34" charset="0"/>
                <a:cs typeface="Arial" pitchFamily="34" charset="0"/>
              </a:rPr>
              <a:t>k</a:t>
            </a:r>
          </a:p>
          <a:p>
            <a:r>
              <a:rPr lang="en-US" altLang="ko-KR" sz="2200" i="1" dirty="0" err="1">
                <a:latin typeface="Arial" pitchFamily="34" charset="0"/>
                <a:cs typeface="Arial" pitchFamily="34" charset="0"/>
              </a:rPr>
              <a:t>x'</a:t>
            </a:r>
            <a:r>
              <a:rPr lang="en-US" altLang="ko-KR" sz="2200" i="1" baseline="-25000" dirty="0" err="1">
                <a:latin typeface="Arial" pitchFamily="34" charset="0"/>
                <a:cs typeface="Arial" pitchFamily="34" charset="0"/>
              </a:rPr>
              <a:t>ij</a:t>
            </a:r>
            <a:r>
              <a:rPr lang="en-US" altLang="ko-KR" sz="2200" i="1" baseline="30000" dirty="0" err="1">
                <a:latin typeface="Arial" pitchFamily="34" charset="0"/>
                <a:cs typeface="Arial" pitchFamily="34" charset="0"/>
              </a:rPr>
              <a:t>k</a:t>
            </a:r>
            <a:r>
              <a:rPr lang="en-US" altLang="ko-KR" sz="2200" dirty="0">
                <a:latin typeface="Arial" pitchFamily="34" charset="0"/>
                <a:cs typeface="Arial" pitchFamily="34" charset="0"/>
              </a:rPr>
              <a:t> = </a:t>
            </a:r>
            <a:r>
              <a:rPr lang="el-GR" altLang="ko-KR" sz="2200" i="1" dirty="0">
                <a:latin typeface="Arial" pitchFamily="34" charset="0"/>
                <a:cs typeface="Arial" pitchFamily="34" charset="0"/>
              </a:rPr>
              <a:t>ω</a:t>
            </a:r>
            <a:r>
              <a:rPr lang="en-US" altLang="ko-KR" sz="2200" i="1" baseline="-25000" dirty="0" err="1">
                <a:latin typeface="Arial" pitchFamily="34" charset="0"/>
                <a:cs typeface="Arial" pitchFamily="34" charset="0"/>
              </a:rPr>
              <a:t>k</a:t>
            </a:r>
            <a:r>
              <a:rPr lang="en-US" altLang="ko-KR" sz="2200" i="1" dirty="0" err="1">
                <a:latin typeface="Arial" pitchFamily="34" charset="0"/>
                <a:cs typeface="Arial" pitchFamily="34" charset="0"/>
              </a:rPr>
              <a:t>x</a:t>
            </a:r>
            <a:r>
              <a:rPr lang="en-US" altLang="ko-KR" sz="2200" i="1" baseline="-25000" dirty="0" err="1">
                <a:latin typeface="Arial" pitchFamily="34" charset="0"/>
                <a:cs typeface="Arial" pitchFamily="34" charset="0"/>
              </a:rPr>
              <a:t>ij</a:t>
            </a:r>
            <a:r>
              <a:rPr lang="en-US" altLang="ko-KR" sz="2200" i="1" baseline="30000" dirty="0" err="1">
                <a:latin typeface="Arial" pitchFamily="34" charset="0"/>
                <a:cs typeface="Arial" pitchFamily="34" charset="0"/>
              </a:rPr>
              <a:t>k</a:t>
            </a:r>
            <a:endParaRPr lang="en-US" altLang="ko-KR" sz="2200" i="1" dirty="0">
              <a:latin typeface="Arial" pitchFamily="34" charset="0"/>
              <a:cs typeface="Arial" pitchFamily="34" charset="0"/>
            </a:endParaRPr>
          </a:p>
          <a:p>
            <a:r>
              <a:rPr lang="el-GR" altLang="ko-KR" sz="2200" i="1" dirty="0">
                <a:latin typeface="Arial" pitchFamily="34" charset="0"/>
                <a:cs typeface="Arial" pitchFamily="34" charset="0"/>
              </a:rPr>
              <a:t>ω</a:t>
            </a:r>
            <a:r>
              <a:rPr lang="en-US" altLang="ko-KR" sz="2200" i="1" baseline="-25000" dirty="0">
                <a:latin typeface="Arial" pitchFamily="34" charset="0"/>
                <a:cs typeface="Arial" pitchFamily="34" charset="0"/>
              </a:rPr>
              <a:t>k</a:t>
            </a:r>
            <a:r>
              <a:rPr lang="en-US" altLang="ko-KR" sz="2200" dirty="0">
                <a:latin typeface="Arial" pitchFamily="34" charset="0"/>
                <a:cs typeface="Arial" pitchFamily="34" charset="0"/>
              </a:rPr>
              <a:t> : weight ,  </a:t>
            </a:r>
            <a:r>
              <a:rPr lang="el-GR" altLang="ko-KR" sz="2200" i="1" dirty="0">
                <a:latin typeface="Arial" pitchFamily="34" charset="0"/>
                <a:cs typeface="Arial" pitchFamily="34" charset="0"/>
              </a:rPr>
              <a:t>ω</a:t>
            </a:r>
            <a:r>
              <a:rPr lang="en-US" altLang="ko-KR" sz="2200" i="1" baseline="-25000" dirty="0">
                <a:latin typeface="Arial" pitchFamily="34" charset="0"/>
                <a:cs typeface="Arial" pitchFamily="34" charset="0"/>
              </a:rPr>
              <a:t>k</a:t>
            </a:r>
            <a:r>
              <a:rPr lang="en-US" altLang="ko-KR" sz="2200" dirty="0">
                <a:latin typeface="Arial" pitchFamily="34" charset="0"/>
                <a:cs typeface="Arial" pitchFamily="34" charset="0"/>
              </a:rPr>
              <a:t> = [</a:t>
            </a:r>
            <a:r>
              <a:rPr lang="en-US" altLang="ko-KR" sz="2200" i="1" dirty="0" err="1">
                <a:latin typeface="Arial" pitchFamily="34" charset="0"/>
                <a:cs typeface="Arial" pitchFamily="34" charset="0"/>
              </a:rPr>
              <a:t>p</a:t>
            </a:r>
            <a:r>
              <a:rPr lang="en-US" altLang="ko-KR" sz="2200" i="1" baseline="-25000" dirty="0" err="1">
                <a:latin typeface="Arial" pitchFamily="34" charset="0"/>
                <a:cs typeface="Arial" pitchFamily="34" charset="0"/>
              </a:rPr>
              <a:t>k</a:t>
            </a:r>
            <a:r>
              <a:rPr lang="en-US" altLang="ko-KR" sz="2200" dirty="0">
                <a:latin typeface="Arial" pitchFamily="34" charset="0"/>
                <a:cs typeface="Arial" pitchFamily="34" charset="0"/>
              </a:rPr>
              <a:t>(1 - </a:t>
            </a:r>
            <a:r>
              <a:rPr lang="en-US" altLang="ko-KR" sz="2200" i="1" dirty="0" err="1">
                <a:latin typeface="Arial" pitchFamily="34" charset="0"/>
                <a:cs typeface="Arial" pitchFamily="34" charset="0"/>
              </a:rPr>
              <a:t>p</a:t>
            </a:r>
            <a:r>
              <a:rPr lang="en-US" altLang="ko-KR" sz="2200" i="1" baseline="-25000" dirty="0" err="1">
                <a:latin typeface="Arial" pitchFamily="34" charset="0"/>
                <a:cs typeface="Arial" pitchFamily="34" charset="0"/>
              </a:rPr>
              <a:t>k</a:t>
            </a:r>
            <a:r>
              <a:rPr lang="en-US" altLang="ko-KR" sz="2200" dirty="0">
                <a:latin typeface="Arial" pitchFamily="34" charset="0"/>
                <a:cs typeface="Arial" pitchFamily="34" charset="0"/>
              </a:rPr>
              <a:t>)]</a:t>
            </a:r>
            <a:r>
              <a:rPr lang="en-US" altLang="ko-KR" sz="2200" baseline="30000" dirty="0">
                <a:latin typeface="Arial" pitchFamily="34" charset="0"/>
                <a:cs typeface="Arial" pitchFamily="34" charset="0"/>
              </a:rPr>
              <a:t>-1/2</a:t>
            </a:r>
            <a:r>
              <a:rPr lang="en-US" altLang="ko-KR" sz="2200" dirty="0">
                <a:latin typeface="Arial" pitchFamily="34" charset="0"/>
                <a:cs typeface="Arial" pitchFamily="34" charset="0"/>
              </a:rPr>
              <a:t>,  </a:t>
            </a:r>
            <a:endParaRPr lang="en-US" altLang="ko-KR" sz="2200" dirty="0" smtClean="0">
              <a:latin typeface="Arial" pitchFamily="34" charset="0"/>
              <a:cs typeface="Arial" pitchFamily="34" charset="0"/>
            </a:endParaRPr>
          </a:p>
          <a:p>
            <a:r>
              <a:rPr lang="en-US" altLang="ko-KR" sz="2200" i="1" dirty="0" err="1" smtClean="0">
                <a:latin typeface="Arial" pitchFamily="34" charset="0"/>
                <a:cs typeface="Arial" pitchFamily="34" charset="0"/>
              </a:rPr>
              <a:t>p</a:t>
            </a:r>
            <a:r>
              <a:rPr lang="en-US" altLang="ko-KR" sz="2200" i="1" baseline="-25000" dirty="0" err="1" smtClean="0">
                <a:latin typeface="Arial" pitchFamily="34" charset="0"/>
                <a:cs typeface="Arial" pitchFamily="34" charset="0"/>
              </a:rPr>
              <a:t>k</a:t>
            </a:r>
            <a:r>
              <a:rPr lang="en-US" altLang="ko-KR" sz="2200" dirty="0" smtClean="0">
                <a:latin typeface="Arial" pitchFamily="34" charset="0"/>
                <a:cs typeface="Arial" pitchFamily="34" charset="0"/>
              </a:rPr>
              <a:t>  </a:t>
            </a:r>
            <a:r>
              <a:rPr lang="en-US" altLang="ko-KR" sz="2200" dirty="0">
                <a:latin typeface="Arial" pitchFamily="34" charset="0"/>
                <a:cs typeface="Arial" pitchFamily="34" charset="0"/>
              </a:rPr>
              <a:t>: frequency of rare variant </a:t>
            </a:r>
            <a:r>
              <a:rPr lang="en-US" altLang="ko-KR" sz="2200" i="1" dirty="0">
                <a:latin typeface="Arial" pitchFamily="34" charset="0"/>
                <a:cs typeface="Arial" pitchFamily="34" charset="0"/>
              </a:rPr>
              <a:t>k</a:t>
            </a:r>
            <a:r>
              <a:rPr lang="en-US" altLang="ko-KR" sz="2200" dirty="0">
                <a:latin typeface="Arial" pitchFamily="34" charset="0"/>
                <a:cs typeface="Arial" pitchFamily="34" charset="0"/>
              </a:rPr>
              <a:t> </a:t>
            </a:r>
          </a:p>
          <a:p>
            <a:r>
              <a:rPr lang="el-GR" altLang="ko-KR" sz="2200" i="1" dirty="0">
                <a:latin typeface="Arial" pitchFamily="34" charset="0"/>
                <a:cs typeface="Arial" pitchFamily="34" charset="0"/>
              </a:rPr>
              <a:t>γ</a:t>
            </a:r>
            <a:r>
              <a:rPr lang="en-US" altLang="ko-KR" sz="2200" i="1" baseline="-25000" dirty="0">
                <a:latin typeface="Arial" pitchFamily="34" charset="0"/>
                <a:cs typeface="Arial" pitchFamily="34" charset="0"/>
              </a:rPr>
              <a:t>k</a:t>
            </a:r>
            <a:r>
              <a:rPr lang="en-US" altLang="ko-KR" sz="2200" dirty="0">
                <a:latin typeface="Arial" pitchFamily="34" charset="0"/>
                <a:cs typeface="Arial" pitchFamily="34" charset="0"/>
              </a:rPr>
              <a:t> = </a:t>
            </a:r>
            <a:r>
              <a:rPr lang="el-GR" altLang="ko-KR" sz="2200" i="1" dirty="0">
                <a:latin typeface="Arial" pitchFamily="34" charset="0"/>
                <a:cs typeface="Arial" pitchFamily="34" charset="0"/>
              </a:rPr>
              <a:t>β</a:t>
            </a:r>
            <a:r>
              <a:rPr lang="en-US" altLang="ko-KR" sz="2200" i="1" baseline="-25000" dirty="0">
                <a:latin typeface="Arial" pitchFamily="34" charset="0"/>
                <a:cs typeface="Arial" pitchFamily="34" charset="0"/>
              </a:rPr>
              <a:t>k</a:t>
            </a:r>
            <a:r>
              <a:rPr lang="en-US" altLang="ko-KR" sz="2200" baseline="-25000" dirty="0"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2200" dirty="0">
                <a:latin typeface="Arial" pitchFamily="34" charset="0"/>
                <a:cs typeface="Arial" pitchFamily="34" charset="0"/>
              </a:rPr>
              <a:t>/</a:t>
            </a:r>
            <a:r>
              <a:rPr lang="el-GR" altLang="ko-KR" sz="2200" i="1" dirty="0">
                <a:latin typeface="Arial" pitchFamily="34" charset="0"/>
                <a:cs typeface="Arial" pitchFamily="34" charset="0"/>
              </a:rPr>
              <a:t>ω</a:t>
            </a:r>
            <a:r>
              <a:rPr lang="en-US" altLang="ko-KR" sz="2200" i="1" baseline="-25000" dirty="0">
                <a:latin typeface="Arial" pitchFamily="34" charset="0"/>
                <a:cs typeface="Arial" pitchFamily="34" charset="0"/>
              </a:rPr>
              <a:t>k</a:t>
            </a:r>
            <a:endParaRPr lang="ko-KR" altLang="en-US" sz="2200" dirty="0">
              <a:latin typeface="Arial" pitchFamily="34" charset="0"/>
              <a:cs typeface="Arial" pitchFamily="34" charset="0"/>
            </a:endParaRPr>
          </a:p>
          <a:p>
            <a:endParaRPr lang="ko-KR" altLang="en-US" sz="22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Notation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4572000" y="4270"/>
            <a:ext cx="4572000" cy="5179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4860032" y="-31333"/>
            <a:ext cx="20040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800" b="1" dirty="0" smtClean="0">
                <a:solidFill>
                  <a:schemeClr val="bg1"/>
                </a:solidFill>
              </a:rPr>
              <a:t>Method</a:t>
            </a:r>
            <a:endParaRPr lang="en-US" altLang="ko-KR" sz="800" b="1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800" b="1" dirty="0" smtClean="0">
                <a:solidFill>
                  <a:schemeClr val="bg1">
                    <a:lumMod val="50000"/>
                  </a:schemeClr>
                </a:solidFill>
              </a:rPr>
              <a:t>Simulation </a:t>
            </a:r>
            <a:r>
              <a:rPr lang="en-US" altLang="ko-KR" sz="800" b="1" dirty="0">
                <a:solidFill>
                  <a:schemeClr val="bg1">
                    <a:lumMod val="50000"/>
                  </a:schemeClr>
                </a:solidFill>
              </a:rPr>
              <a:t>study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800" b="1" dirty="0">
                <a:solidFill>
                  <a:schemeClr val="bg1">
                    <a:lumMod val="50000"/>
                  </a:schemeClr>
                </a:solidFill>
              </a:rPr>
              <a:t>Application to schizophrenia data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800" b="1" dirty="0">
                <a:solidFill>
                  <a:schemeClr val="bg1">
                    <a:lumMod val="50000"/>
                  </a:schemeClr>
                </a:solidFill>
              </a:rPr>
              <a:t>Discussion</a:t>
            </a:r>
          </a:p>
        </p:txBody>
      </p:sp>
      <p:graphicFrame>
        <p:nvGraphicFramePr>
          <p:cNvPr id="7" name="개체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78038624"/>
              </p:ext>
            </p:extLst>
          </p:nvPr>
        </p:nvGraphicFramePr>
        <p:xfrm>
          <a:off x="4868746" y="1584746"/>
          <a:ext cx="1054472" cy="7302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02" name="Equation" r:id="rId3" imgW="622030" imgH="431613" progId="Equation.DSMT4">
                  <p:embed/>
                </p:oleObj>
              </mc:Choice>
              <mc:Fallback>
                <p:oleObj name="Equation" r:id="rId3" imgW="622030" imgH="431613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68746" y="1584746"/>
                        <a:ext cx="1054472" cy="73026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466697" y="-49609"/>
            <a:ext cx="388928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700" b="1" dirty="0">
                <a:solidFill>
                  <a:schemeClr val="bg1"/>
                </a:solidFill>
              </a:rPr>
              <a:t>Introduction</a:t>
            </a:r>
          </a:p>
          <a:p>
            <a:pPr algn="r"/>
            <a:r>
              <a:rPr lang="en-US" altLang="ko-KR" sz="700" b="1" dirty="0">
                <a:solidFill>
                  <a:schemeClr val="bg1"/>
                </a:solidFill>
              </a:rPr>
              <a:t>An overview of rare-variant analysis</a:t>
            </a:r>
          </a:p>
          <a:p>
            <a:pPr algn="r"/>
            <a:r>
              <a:rPr lang="en-US" altLang="ko-KR" sz="700" b="1" dirty="0"/>
              <a:t>Family-based rare-variant association test</a:t>
            </a:r>
          </a:p>
          <a:p>
            <a:pPr algn="r"/>
            <a:r>
              <a:rPr lang="en-US" altLang="ko-KR" sz="700" b="1" dirty="0">
                <a:solidFill>
                  <a:schemeClr val="bg1"/>
                </a:solidFill>
              </a:rPr>
              <a:t>Family-based rare-variant association test for X-linked genes</a:t>
            </a:r>
          </a:p>
          <a:p>
            <a:pPr algn="r"/>
            <a:r>
              <a:rPr lang="en-US" altLang="ko-KR" sz="700" b="1" dirty="0">
                <a:solidFill>
                  <a:schemeClr val="bg1"/>
                </a:solidFill>
              </a:rPr>
              <a:t>Summary and Conclusion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ECC88D7-4FEA-4BFA-A139-DD4401A4C35F}" type="slidenum">
              <a:rPr lang="en-US" altLang="ko-KR" smtClean="0"/>
              <a:pPr>
                <a:defRPr/>
              </a:pPr>
              <a:t>18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989073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Notation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4572000" y="4270"/>
            <a:ext cx="4572000" cy="5179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4860032" y="-31333"/>
            <a:ext cx="20040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800" b="1" dirty="0" smtClean="0">
                <a:solidFill>
                  <a:schemeClr val="bg1"/>
                </a:solidFill>
              </a:rPr>
              <a:t>Method</a:t>
            </a:r>
            <a:endParaRPr lang="en-US" altLang="ko-KR" sz="800" b="1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800" b="1" dirty="0" smtClean="0">
                <a:solidFill>
                  <a:schemeClr val="bg1">
                    <a:lumMod val="50000"/>
                  </a:schemeClr>
                </a:solidFill>
              </a:rPr>
              <a:t>Simulation </a:t>
            </a:r>
            <a:r>
              <a:rPr lang="en-US" altLang="ko-KR" sz="800" b="1" dirty="0">
                <a:solidFill>
                  <a:schemeClr val="bg1">
                    <a:lumMod val="50000"/>
                  </a:schemeClr>
                </a:solidFill>
              </a:rPr>
              <a:t>study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800" b="1" dirty="0">
                <a:solidFill>
                  <a:schemeClr val="bg1">
                    <a:lumMod val="50000"/>
                  </a:schemeClr>
                </a:solidFill>
              </a:rPr>
              <a:t>Application to schizophrenia data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800" b="1" dirty="0">
                <a:solidFill>
                  <a:schemeClr val="bg1">
                    <a:lumMod val="50000"/>
                  </a:schemeClr>
                </a:solidFill>
              </a:rPr>
              <a:t>Discussion</a:t>
            </a:r>
          </a:p>
        </p:txBody>
      </p:sp>
      <p:grpSp>
        <p:nvGrpSpPr>
          <p:cNvPr id="6" name="그룹 5"/>
          <p:cNvGrpSpPr>
            <a:grpSpLocks noChangeAspect="1"/>
          </p:cNvGrpSpPr>
          <p:nvPr/>
        </p:nvGrpSpPr>
        <p:grpSpPr>
          <a:xfrm>
            <a:off x="920595" y="4085324"/>
            <a:ext cx="7321858" cy="1440000"/>
            <a:chOff x="165100" y="4636666"/>
            <a:chExt cx="8870950" cy="1744662"/>
          </a:xfrm>
        </p:grpSpPr>
        <p:graphicFrame>
          <p:nvGraphicFramePr>
            <p:cNvPr id="11" name="개체 1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010505905"/>
                </p:ext>
              </p:extLst>
            </p:nvPr>
          </p:nvGraphicFramePr>
          <p:xfrm>
            <a:off x="165100" y="4708525"/>
            <a:ext cx="4389438" cy="12969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630" name="Equation" r:id="rId3" imgW="3187440" imgH="939600" progId="Equation.DSMT4">
                    <p:embed/>
                  </p:oleObj>
                </mc:Choice>
                <mc:Fallback>
                  <p:oleObj name="Equation" r:id="rId3" imgW="3187440" imgH="9396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5100" y="4708525"/>
                          <a:ext cx="4389438" cy="12969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2" name="개체 1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749473227"/>
                </p:ext>
              </p:extLst>
            </p:nvPr>
          </p:nvGraphicFramePr>
          <p:xfrm>
            <a:off x="4505325" y="4636666"/>
            <a:ext cx="4530725" cy="17446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631" name="Equation" r:id="rId5" imgW="3301920" imgH="1269720" progId="Equation.DSMT4">
                    <p:embed/>
                  </p:oleObj>
                </mc:Choice>
                <mc:Fallback>
                  <p:oleObj name="Equation" r:id="rId5" imgW="3301920" imgH="126972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05325" y="4636666"/>
                          <a:ext cx="4530725" cy="174466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3" name="개체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30206670"/>
              </p:ext>
            </p:extLst>
          </p:nvPr>
        </p:nvGraphicFramePr>
        <p:xfrm>
          <a:off x="3851920" y="1772816"/>
          <a:ext cx="4949825" cy="1101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632" name="Equation" r:id="rId7" imgW="3314520" imgH="736560" progId="Equation.DSMT4">
                  <p:embed/>
                </p:oleObj>
              </mc:Choice>
              <mc:Fallback>
                <p:oleObj name="Equation" r:id="rId7" imgW="3314520" imgH="7365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51920" y="1772816"/>
                        <a:ext cx="4949825" cy="1101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" name="그룹 3"/>
          <p:cNvGrpSpPr/>
          <p:nvPr/>
        </p:nvGrpSpPr>
        <p:grpSpPr>
          <a:xfrm>
            <a:off x="971600" y="1706102"/>
            <a:ext cx="3866839" cy="1827099"/>
            <a:chOff x="-59375" y="1813655"/>
            <a:chExt cx="3866839" cy="1827099"/>
          </a:xfrm>
        </p:grpSpPr>
        <p:graphicFrame>
          <p:nvGraphicFramePr>
            <p:cNvPr id="10" name="개체 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542411518"/>
                </p:ext>
              </p:extLst>
            </p:nvPr>
          </p:nvGraphicFramePr>
          <p:xfrm>
            <a:off x="-7298" y="3235941"/>
            <a:ext cx="3814762" cy="4048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633" name="Equation" r:id="rId9" imgW="2273040" imgH="241200" progId="Equation.DSMT4">
                    <p:embed/>
                  </p:oleObj>
                </mc:Choice>
                <mc:Fallback>
                  <p:oleObj name="Equation" r:id="rId9" imgW="2273040" imgH="2412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-7298" y="3235941"/>
                          <a:ext cx="3814762" cy="40481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" name="개체 1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53501191"/>
                </p:ext>
              </p:extLst>
            </p:nvPr>
          </p:nvGraphicFramePr>
          <p:xfrm>
            <a:off x="-59375" y="1813655"/>
            <a:ext cx="2487892" cy="124574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634" name="Equation" r:id="rId11" imgW="1473120" imgH="736560" progId="Equation.DSMT4">
                    <p:embed/>
                  </p:oleObj>
                </mc:Choice>
                <mc:Fallback>
                  <p:oleObj name="Equation" r:id="rId11" imgW="1473120" imgH="73656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-59375" y="1813655"/>
                          <a:ext cx="2487892" cy="124574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5" name="TextBox 14"/>
          <p:cNvSpPr txBox="1"/>
          <p:nvPr/>
        </p:nvSpPr>
        <p:spPr>
          <a:xfrm>
            <a:off x="466697" y="-49609"/>
            <a:ext cx="388928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700" b="1" dirty="0">
                <a:solidFill>
                  <a:schemeClr val="bg1"/>
                </a:solidFill>
              </a:rPr>
              <a:t>Introduction</a:t>
            </a:r>
          </a:p>
          <a:p>
            <a:pPr algn="r"/>
            <a:r>
              <a:rPr lang="en-US" altLang="ko-KR" sz="700" b="1" dirty="0">
                <a:solidFill>
                  <a:schemeClr val="bg1"/>
                </a:solidFill>
              </a:rPr>
              <a:t>An overview of rare-variant analysis</a:t>
            </a:r>
          </a:p>
          <a:p>
            <a:pPr algn="r"/>
            <a:r>
              <a:rPr lang="en-US" altLang="ko-KR" sz="700" b="1" dirty="0"/>
              <a:t>Family-based rare-variant association test</a:t>
            </a:r>
          </a:p>
          <a:p>
            <a:pPr algn="r"/>
            <a:r>
              <a:rPr lang="en-US" altLang="ko-KR" sz="700" b="1" dirty="0">
                <a:solidFill>
                  <a:schemeClr val="bg1"/>
                </a:solidFill>
              </a:rPr>
              <a:t>Family-based rare-variant association test for X-linked genes</a:t>
            </a:r>
          </a:p>
          <a:p>
            <a:pPr algn="r"/>
            <a:r>
              <a:rPr lang="en-US" altLang="ko-KR" sz="700" b="1" dirty="0">
                <a:solidFill>
                  <a:schemeClr val="bg1"/>
                </a:solidFill>
              </a:rPr>
              <a:t>Summary and Conclusion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ECC88D7-4FEA-4BFA-A139-DD4401A4C35F}" type="slidenum">
              <a:rPr lang="en-US" altLang="ko-KR" smtClean="0"/>
              <a:pPr>
                <a:defRPr/>
              </a:pPr>
              <a:t>19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645228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Arial" pitchFamily="34" charset="0"/>
              </a:rPr>
              <a:t>   </a:t>
            </a:r>
            <a:r>
              <a:rPr lang="en-US" altLang="ko-KR" dirty="0" err="1" smtClean="0">
                <a:latin typeface="Arial" pitchFamily="34" charset="0"/>
              </a:rPr>
              <a:t>ntroduction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961810" y="1829932"/>
            <a:ext cx="5770430" cy="3471276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buClr>
                <a:srgbClr val="003366"/>
              </a:buClr>
            </a:pPr>
            <a:r>
              <a:rPr lang="en-US" altLang="ko-KR" sz="2000" b="1" dirty="0">
                <a:solidFill>
                  <a:prstClr val="black"/>
                </a:solidFill>
                <a:ea typeface="Arial Unicode MS" pitchFamily="50" charset="-127"/>
                <a:cs typeface="Times New Roman" pitchFamily="18" charset="0"/>
              </a:rPr>
              <a:t>The background on genetic association </a:t>
            </a:r>
            <a:r>
              <a:rPr lang="en-US" altLang="ko-KR" sz="2000" b="1" dirty="0" smtClean="0">
                <a:solidFill>
                  <a:prstClr val="black"/>
                </a:solidFill>
                <a:ea typeface="Arial Unicode MS" pitchFamily="50" charset="-127"/>
                <a:cs typeface="Times New Roman" pitchFamily="18" charset="0"/>
              </a:rPr>
              <a:t>studies</a:t>
            </a:r>
            <a:endParaRPr lang="en-US" altLang="ko-KR" sz="2000" b="1" dirty="0" smtClean="0">
              <a:ea typeface="Arial Unicode MS" pitchFamily="50" charset="-127"/>
              <a:cs typeface="Times New Roman" pitchFamily="18" charset="0"/>
            </a:endParaRPr>
          </a:p>
          <a:p>
            <a:pPr>
              <a:buClr>
                <a:srgbClr val="003366"/>
              </a:buClr>
            </a:pPr>
            <a:r>
              <a:rPr lang="en-US" altLang="ko-KR" sz="2000" b="1" dirty="0" smtClean="0">
                <a:solidFill>
                  <a:prstClr val="black"/>
                </a:solidFill>
                <a:ea typeface="Arial Unicode MS" pitchFamily="50" charset="-127"/>
                <a:cs typeface="Times New Roman" pitchFamily="18" charset="0"/>
              </a:rPr>
              <a:t>Missing heritability</a:t>
            </a:r>
          </a:p>
          <a:p>
            <a:pPr>
              <a:buClr>
                <a:srgbClr val="003366"/>
              </a:buClr>
            </a:pPr>
            <a:r>
              <a:rPr lang="en-US" altLang="ko-KR" sz="2000" b="1" dirty="0" smtClean="0">
                <a:solidFill>
                  <a:prstClr val="black"/>
                </a:solidFill>
                <a:ea typeface="Arial Unicode MS" pitchFamily="50" charset="-127"/>
                <a:cs typeface="Times New Roman" pitchFamily="18" charset="0"/>
              </a:rPr>
              <a:t>Rare variant</a:t>
            </a:r>
          </a:p>
          <a:p>
            <a:pPr>
              <a:buClr>
                <a:srgbClr val="003366"/>
              </a:buClr>
            </a:pPr>
            <a:r>
              <a:rPr lang="en-US" altLang="ko-KR" sz="2000" b="1" dirty="0" smtClean="0">
                <a:solidFill>
                  <a:prstClr val="black"/>
                </a:solidFill>
                <a:ea typeface="Arial Unicode MS" pitchFamily="50" charset="-127"/>
                <a:cs typeface="Times New Roman" pitchFamily="18" charset="0"/>
              </a:rPr>
              <a:t>X-chromosome in association studies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276920" y="170389"/>
            <a:ext cx="68489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6600" b="1" spc="50" dirty="0" smtClean="0">
                <a:ln w="12700" cmpd="sng">
                  <a:solidFill>
                    <a:schemeClr val="accent6">
                      <a:lumMod val="75000"/>
                    </a:schemeClr>
                  </a:solidFill>
                  <a:prstDash val="solid"/>
                </a:ln>
                <a:solidFill>
                  <a:srgbClr val="9D4B07"/>
                </a:solidFill>
                <a:latin typeface="+mn-lt"/>
                <a:ea typeface="+mn-ea"/>
              </a:rPr>
              <a:t>I</a:t>
            </a:r>
            <a:endParaRPr kumimoji="0" lang="en-US" altLang="ko-KR" sz="6600" b="1" spc="50" dirty="0">
              <a:ln w="12700" cmpd="sng">
                <a:solidFill>
                  <a:schemeClr val="accent6">
                    <a:lumMod val="75000"/>
                  </a:schemeClr>
                </a:solidFill>
                <a:prstDash val="solid"/>
              </a:ln>
              <a:solidFill>
                <a:srgbClr val="9D4B07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41948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ko-KR" b="1" dirty="0">
                <a:latin typeface="Arial" pitchFamily="34" charset="0"/>
                <a:cs typeface="Arial" pitchFamily="34" charset="0"/>
              </a:rPr>
              <a:t>Quasi likelihood score</a:t>
            </a:r>
          </a:p>
          <a:p>
            <a:pPr marL="0" indent="0">
              <a:buNone/>
            </a:pPr>
            <a:endParaRPr lang="en-US" altLang="ko-KR" sz="1600" dirty="0" smtClean="0">
              <a:latin typeface="Arial" pitchFamily="34" charset="0"/>
              <a:cs typeface="Arial" pitchFamily="34" charset="0"/>
            </a:endParaRPr>
          </a:p>
          <a:p>
            <a:pPr marL="0" indent="0">
              <a:buNone/>
            </a:pPr>
            <a:endParaRPr lang="en-US" altLang="ko-KR" sz="1600" dirty="0">
              <a:latin typeface="Arial" pitchFamily="34" charset="0"/>
              <a:cs typeface="Arial" pitchFamily="34" charset="0"/>
            </a:endParaRPr>
          </a:p>
          <a:p>
            <a:pPr lvl="1">
              <a:lnSpc>
                <a:spcPct val="120000"/>
              </a:lnSpc>
            </a:pPr>
            <a:r>
              <a:rPr lang="en-US" altLang="ko-KR" sz="1800" dirty="0">
                <a:latin typeface="Arial" pitchFamily="34" charset="0"/>
                <a:cs typeface="Arial" pitchFamily="34" charset="0"/>
              </a:rPr>
              <a:t>V : variance-covariance matrix</a:t>
            </a:r>
          </a:p>
          <a:p>
            <a:pPr lvl="1">
              <a:lnSpc>
                <a:spcPct val="120000"/>
              </a:lnSpc>
            </a:pPr>
            <a:r>
              <a:rPr lang="en-US" altLang="ko-KR" sz="1800" dirty="0">
                <a:latin typeface="Arial" pitchFamily="34" charset="0"/>
                <a:cs typeface="Arial" pitchFamily="34" charset="0"/>
              </a:rPr>
              <a:t>				      </a:t>
            </a:r>
          </a:p>
          <a:p>
            <a:pPr lvl="1"/>
            <a:endParaRPr lang="en-US" altLang="ko-KR" sz="1800" dirty="0">
              <a:latin typeface="Arial" pitchFamily="34" charset="0"/>
              <a:cs typeface="Arial" pitchFamily="34" charset="0"/>
            </a:endParaRPr>
          </a:p>
          <a:p>
            <a:pPr lvl="1"/>
            <a:r>
              <a:rPr lang="en-US" altLang="ko-KR" sz="1800" dirty="0">
                <a:latin typeface="Arial" pitchFamily="34" charset="0"/>
                <a:cs typeface="Arial" pitchFamily="34" charset="0"/>
              </a:rPr>
              <a:t>If  we let </a:t>
            </a:r>
          </a:p>
          <a:p>
            <a:pPr lvl="1"/>
            <a:endParaRPr lang="en-US" altLang="ko-KR" dirty="0">
              <a:latin typeface="Arial" pitchFamily="34" charset="0"/>
              <a:cs typeface="Arial" pitchFamily="34" charset="0"/>
            </a:endParaRPr>
          </a:p>
          <a:p>
            <a:pPr lvl="1"/>
            <a:endParaRPr lang="en-US" altLang="ko-KR" dirty="0">
              <a:latin typeface="Arial" pitchFamily="34" charset="0"/>
              <a:cs typeface="Arial" pitchFamily="34" charset="0"/>
            </a:endParaRPr>
          </a:p>
          <a:p>
            <a:pPr marL="0" indent="0">
              <a:buNone/>
            </a:pPr>
            <a:endParaRPr lang="en-US" altLang="ko-KR" dirty="0" smtClean="0">
              <a:latin typeface="Arial" pitchFamily="34" charset="0"/>
              <a:cs typeface="Arial" pitchFamily="34" charset="0"/>
            </a:endParaRPr>
          </a:p>
          <a:p>
            <a:pPr marL="0" indent="0">
              <a:buNone/>
            </a:pPr>
            <a:endParaRPr lang="en-US" altLang="ko-KR" dirty="0" smtClean="0">
              <a:latin typeface="Arial" pitchFamily="34" charset="0"/>
              <a:cs typeface="Arial" pitchFamily="34" charset="0"/>
            </a:endParaRPr>
          </a:p>
          <a:p>
            <a:pPr lvl="1"/>
            <a:r>
              <a:rPr lang="en-US" altLang="ko-KR" sz="1800" dirty="0" smtClean="0">
                <a:latin typeface="Arial" pitchFamily="34" charset="0"/>
                <a:cs typeface="Arial" pitchFamily="34" charset="0"/>
              </a:rPr>
              <a:t> </a:t>
            </a:r>
            <a:endParaRPr lang="en-US" altLang="ko-KR" sz="1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Notation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4572000" y="4270"/>
            <a:ext cx="4572000" cy="5179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4860032" y="-31333"/>
            <a:ext cx="20040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800" b="1" dirty="0" smtClean="0">
                <a:solidFill>
                  <a:schemeClr val="bg1"/>
                </a:solidFill>
              </a:rPr>
              <a:t>Method</a:t>
            </a:r>
            <a:endParaRPr lang="en-US" altLang="ko-KR" sz="800" b="1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800" b="1" dirty="0" smtClean="0">
                <a:solidFill>
                  <a:schemeClr val="bg1">
                    <a:lumMod val="50000"/>
                  </a:schemeClr>
                </a:solidFill>
              </a:rPr>
              <a:t>Simulation </a:t>
            </a:r>
            <a:r>
              <a:rPr lang="en-US" altLang="ko-KR" sz="800" b="1" dirty="0">
                <a:solidFill>
                  <a:schemeClr val="bg1">
                    <a:lumMod val="50000"/>
                  </a:schemeClr>
                </a:solidFill>
              </a:rPr>
              <a:t>study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800" b="1" dirty="0">
                <a:solidFill>
                  <a:schemeClr val="bg1">
                    <a:lumMod val="50000"/>
                  </a:schemeClr>
                </a:solidFill>
              </a:rPr>
              <a:t>Application to schizophrenia data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800" b="1" dirty="0">
                <a:solidFill>
                  <a:schemeClr val="bg1">
                    <a:lumMod val="50000"/>
                  </a:schemeClr>
                </a:solidFill>
              </a:rPr>
              <a:t>Discussion</a:t>
            </a:r>
          </a:p>
        </p:txBody>
      </p:sp>
      <p:graphicFrame>
        <p:nvGraphicFramePr>
          <p:cNvPr id="10" name="개체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80500133"/>
              </p:ext>
            </p:extLst>
          </p:nvPr>
        </p:nvGraphicFramePr>
        <p:xfrm>
          <a:off x="1688759" y="1790584"/>
          <a:ext cx="5760000" cy="460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728" name="Equation" r:id="rId3" imgW="3200400" imgH="253800" progId="Equation.DSMT4">
                  <p:embed/>
                </p:oleObj>
              </mc:Choice>
              <mc:Fallback>
                <p:oleObj name="Equation" r:id="rId3" imgW="320040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88759" y="1790584"/>
                        <a:ext cx="5760000" cy="460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개체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9971847"/>
              </p:ext>
            </p:extLst>
          </p:nvPr>
        </p:nvGraphicFramePr>
        <p:xfrm>
          <a:off x="1216199" y="2677879"/>
          <a:ext cx="3049773" cy="50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729" name="Equation" r:id="rId5" imgW="1930320" imgH="317160" progId="Equation.DSMT4">
                  <p:embed/>
                </p:oleObj>
              </mc:Choice>
              <mc:Fallback>
                <p:oleObj name="Equation" r:id="rId5" imgW="1930320" imgH="3171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6199" y="2677879"/>
                        <a:ext cx="3049773" cy="504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개체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74584272"/>
              </p:ext>
            </p:extLst>
          </p:nvPr>
        </p:nvGraphicFramePr>
        <p:xfrm>
          <a:off x="1918952" y="3929512"/>
          <a:ext cx="5306037" cy="5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730" name="Equation" r:id="rId7" imgW="3022560" imgH="304560" progId="Equation.DSMT4">
                  <p:embed/>
                </p:oleObj>
              </mc:Choice>
              <mc:Fallback>
                <p:oleObj name="Equation" r:id="rId7" imgW="3022560" imgH="3045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18952" y="3929512"/>
                        <a:ext cx="5306037" cy="540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개체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79253334"/>
              </p:ext>
            </p:extLst>
          </p:nvPr>
        </p:nvGraphicFramePr>
        <p:xfrm>
          <a:off x="1516579" y="4523978"/>
          <a:ext cx="6104140" cy="5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731" name="Equation" r:id="rId9" imgW="3301920" imgH="304560" progId="Equation.DSMT4">
                  <p:embed/>
                </p:oleObj>
              </mc:Choice>
              <mc:Fallback>
                <p:oleObj name="Equation" r:id="rId9" imgW="3301920" imgH="3045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16579" y="4523978"/>
                        <a:ext cx="6104140" cy="540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개체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7199158"/>
              </p:ext>
            </p:extLst>
          </p:nvPr>
        </p:nvGraphicFramePr>
        <p:xfrm>
          <a:off x="2267744" y="3346308"/>
          <a:ext cx="3189055" cy="46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732" name="Equation" r:id="rId11" imgW="1562040" imgH="228600" progId="Equation.DSMT4">
                  <p:embed/>
                </p:oleObj>
              </mc:Choice>
              <mc:Fallback>
                <p:oleObj name="Equation" r:id="rId11" imgW="156204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67744" y="3346308"/>
                        <a:ext cx="3189055" cy="46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개체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19665462"/>
              </p:ext>
            </p:extLst>
          </p:nvPr>
        </p:nvGraphicFramePr>
        <p:xfrm>
          <a:off x="1255093" y="5195353"/>
          <a:ext cx="6918578" cy="72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733" name="Equation" r:id="rId13" imgW="4063680" imgH="419040" progId="Equation.DSMT4">
                  <p:embed/>
                </p:oleObj>
              </mc:Choice>
              <mc:Fallback>
                <p:oleObj name="Equation" r:id="rId13" imgW="4063680" imgH="419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5093" y="5195353"/>
                        <a:ext cx="6918578" cy="720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466697" y="-49609"/>
            <a:ext cx="388928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700" b="1" dirty="0">
                <a:solidFill>
                  <a:schemeClr val="bg1"/>
                </a:solidFill>
              </a:rPr>
              <a:t>Introduction</a:t>
            </a:r>
          </a:p>
          <a:p>
            <a:pPr algn="r"/>
            <a:r>
              <a:rPr lang="en-US" altLang="ko-KR" sz="700" b="1" dirty="0">
                <a:solidFill>
                  <a:schemeClr val="bg1"/>
                </a:solidFill>
              </a:rPr>
              <a:t>An overview of rare-variant analysis</a:t>
            </a:r>
          </a:p>
          <a:p>
            <a:pPr algn="r"/>
            <a:r>
              <a:rPr lang="en-US" altLang="ko-KR" sz="700" b="1" dirty="0"/>
              <a:t>Family-based rare-variant association test</a:t>
            </a:r>
          </a:p>
          <a:p>
            <a:pPr algn="r"/>
            <a:r>
              <a:rPr lang="en-US" altLang="ko-KR" sz="700" b="1" dirty="0">
                <a:solidFill>
                  <a:schemeClr val="bg1"/>
                </a:solidFill>
              </a:rPr>
              <a:t>Family-based rare-variant association test for X-linked genes</a:t>
            </a:r>
          </a:p>
          <a:p>
            <a:pPr algn="r"/>
            <a:r>
              <a:rPr lang="en-US" altLang="ko-KR" sz="700" b="1" dirty="0">
                <a:solidFill>
                  <a:schemeClr val="bg1"/>
                </a:solidFill>
              </a:rPr>
              <a:t>Summary and Conclusion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ECC88D7-4FEA-4BFA-A139-DD4401A4C35F}" type="slidenum">
              <a:rPr lang="en-US" altLang="ko-KR" smtClean="0"/>
              <a:pPr>
                <a:defRPr/>
              </a:pPr>
              <a:t>20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693851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ko-KR" dirty="0">
                <a:latin typeface="Arial" pitchFamily="34" charset="0"/>
                <a:cs typeface="Arial" pitchFamily="34" charset="0"/>
              </a:rPr>
              <a:t>Null hypothesis  </a:t>
            </a:r>
          </a:p>
          <a:p>
            <a:pPr lvl="1">
              <a:lnSpc>
                <a:spcPct val="150000"/>
              </a:lnSpc>
            </a:pPr>
            <a:r>
              <a:rPr lang="en-US" altLang="ko-KR" sz="1800" dirty="0">
                <a:latin typeface="Arial" pitchFamily="34" charset="0"/>
                <a:cs typeface="Arial" pitchFamily="34" charset="0"/>
              </a:rPr>
              <a:t>Burden </a:t>
            </a:r>
            <a:r>
              <a:rPr lang="en-US" altLang="ko-KR" sz="1800" dirty="0" smtClean="0">
                <a:latin typeface="Arial" pitchFamily="34" charset="0"/>
                <a:cs typeface="Arial" pitchFamily="34" charset="0"/>
              </a:rPr>
              <a:t>test:</a:t>
            </a:r>
            <a:endParaRPr lang="en-US" altLang="ko-KR" sz="1800" dirty="0">
              <a:latin typeface="Arial" pitchFamily="34" charset="0"/>
              <a:cs typeface="Arial" pitchFamily="34" charset="0"/>
            </a:endParaRPr>
          </a:p>
          <a:p>
            <a:pPr lvl="1">
              <a:lnSpc>
                <a:spcPct val="150000"/>
              </a:lnSpc>
            </a:pPr>
            <a:r>
              <a:rPr lang="en-US" altLang="ko-KR" sz="1800" dirty="0">
                <a:latin typeface="Arial" pitchFamily="34" charset="0"/>
                <a:cs typeface="Arial" pitchFamily="34" charset="0"/>
              </a:rPr>
              <a:t>C-alpha </a:t>
            </a:r>
            <a:r>
              <a:rPr lang="en-US" altLang="ko-KR" sz="1800" dirty="0" smtClean="0">
                <a:latin typeface="Arial" pitchFamily="34" charset="0"/>
                <a:cs typeface="Arial" pitchFamily="34" charset="0"/>
              </a:rPr>
              <a:t>test:</a:t>
            </a:r>
            <a:endParaRPr lang="en-US" altLang="ko-KR" sz="1800" dirty="0">
              <a:latin typeface="Arial" pitchFamily="34" charset="0"/>
              <a:cs typeface="Arial" pitchFamily="34" charset="0"/>
            </a:endParaRPr>
          </a:p>
          <a:p>
            <a:endParaRPr lang="en-US" altLang="ko-KR" dirty="0" smtClean="0">
              <a:latin typeface="Arial" pitchFamily="34" charset="0"/>
              <a:cs typeface="Arial" pitchFamily="34" charset="0"/>
            </a:endParaRPr>
          </a:p>
          <a:p>
            <a:r>
              <a:rPr lang="en-US" altLang="ko-KR" dirty="0" smtClean="0">
                <a:latin typeface="Arial" pitchFamily="34" charset="0"/>
                <a:cs typeface="Arial" pitchFamily="34" charset="0"/>
              </a:rPr>
              <a:t>Test </a:t>
            </a:r>
            <a:r>
              <a:rPr lang="en-US" altLang="ko-KR" dirty="0">
                <a:latin typeface="Arial" pitchFamily="34" charset="0"/>
                <a:cs typeface="Arial" pitchFamily="34" charset="0"/>
              </a:rPr>
              <a:t>statistics</a:t>
            </a:r>
          </a:p>
          <a:p>
            <a:endParaRPr lang="en-US" altLang="ko-KR" b="1" dirty="0">
              <a:latin typeface="Arial" pitchFamily="34" charset="0"/>
              <a:cs typeface="Arial" pitchFamily="34" charset="0"/>
            </a:endParaRPr>
          </a:p>
          <a:p>
            <a:pPr marL="0" indent="0">
              <a:buNone/>
            </a:pPr>
            <a:endParaRPr lang="en-US" altLang="ko-KR" b="1" dirty="0" smtClean="0">
              <a:latin typeface="Arial" pitchFamily="34" charset="0"/>
              <a:cs typeface="Arial" pitchFamily="34" charset="0"/>
            </a:endParaRPr>
          </a:p>
          <a:p>
            <a:pPr marL="457200" lvl="1" indent="0">
              <a:buNone/>
            </a:pPr>
            <a:endParaRPr lang="en-US" altLang="ko-KR" sz="1000" b="1" i="1" dirty="0">
              <a:latin typeface="Arial" pitchFamily="34" charset="0"/>
              <a:cs typeface="Arial" pitchFamily="34" charset="0"/>
            </a:endParaRPr>
          </a:p>
          <a:p>
            <a:pPr lvl="1"/>
            <a:r>
              <a:rPr lang="en-US" altLang="ko-KR" sz="1800" b="1" i="1" dirty="0" smtClean="0">
                <a:latin typeface="Arial" pitchFamily="34" charset="0"/>
                <a:cs typeface="Arial" pitchFamily="34" charset="0"/>
              </a:rPr>
              <a:t>FARVAT</a:t>
            </a:r>
            <a:r>
              <a:rPr lang="en-US" altLang="ko-KR" sz="1800" b="1" i="1" baseline="-25000" dirty="0" smtClean="0">
                <a:latin typeface="Arial" pitchFamily="34" charset="0"/>
                <a:cs typeface="Arial" pitchFamily="34" charset="0"/>
              </a:rPr>
              <a:t>b</a:t>
            </a:r>
            <a:r>
              <a:rPr lang="en-US" altLang="ko-KR" sz="1800" b="1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1800" b="1" dirty="0">
                <a:latin typeface="Arial" pitchFamily="34" charset="0"/>
                <a:cs typeface="Arial" pitchFamily="34" charset="0"/>
              </a:rPr>
              <a:t>: </a:t>
            </a:r>
            <a:r>
              <a:rPr lang="en-US" altLang="ko-KR" sz="1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altLang="ko-K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1</a:t>
            </a:r>
            <a:r>
              <a:rPr lang="en-US" altLang="ko-KR" sz="1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altLang="ko-K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ko-KR" sz="1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altLang="ko-KR" sz="1800" i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ko-KR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endParaRPr lang="en-US" altLang="ko-KR" sz="18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altLang="ko-KR" sz="1800" b="1" i="1" dirty="0" smtClean="0">
                <a:latin typeface="Arial" pitchFamily="34" charset="0"/>
                <a:cs typeface="Arial" pitchFamily="34" charset="0"/>
              </a:rPr>
              <a:t>FARVAT</a:t>
            </a:r>
            <a:r>
              <a:rPr lang="en-US" altLang="ko-KR" sz="1800" b="1" i="1" baseline="-25000" dirty="0" smtClean="0">
                <a:latin typeface="Arial" pitchFamily="34" charset="0"/>
                <a:cs typeface="Arial" pitchFamily="34" charset="0"/>
              </a:rPr>
              <a:t>c</a:t>
            </a:r>
            <a:r>
              <a:rPr lang="en-US" altLang="ko-KR" sz="1800" b="1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1800" b="1" dirty="0">
                <a:latin typeface="Arial" pitchFamily="34" charset="0"/>
                <a:cs typeface="Arial" pitchFamily="34" charset="0"/>
              </a:rPr>
              <a:t>: </a:t>
            </a:r>
            <a:r>
              <a:rPr lang="en-US" altLang="ko-KR" sz="1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altLang="ko-K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l-GR" altLang="ko-K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Ι</a:t>
            </a:r>
            <a:r>
              <a:rPr lang="en-US" altLang="ko-KR" sz="1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altLang="ko-K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lvl="1"/>
            <a:r>
              <a:rPr lang="en-US" altLang="ko-KR" sz="1800" b="1" i="1" dirty="0" smtClean="0">
                <a:latin typeface="Arial" pitchFamily="34" charset="0"/>
                <a:cs typeface="Arial" pitchFamily="34" charset="0"/>
              </a:rPr>
              <a:t>FARVAT</a:t>
            </a:r>
            <a:r>
              <a:rPr lang="en-US" altLang="ko-KR" sz="1800" b="1" i="1" baseline="-25000" dirty="0" smtClean="0">
                <a:latin typeface="Arial" pitchFamily="34" charset="0"/>
                <a:cs typeface="Arial" pitchFamily="34" charset="0"/>
              </a:rPr>
              <a:t>o</a:t>
            </a:r>
            <a:r>
              <a:rPr lang="en-US" altLang="ko-KR" sz="1800" b="1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1800" b="1" dirty="0">
                <a:latin typeface="Arial" pitchFamily="34" charset="0"/>
                <a:cs typeface="Arial" pitchFamily="34" charset="0"/>
              </a:rPr>
              <a:t>: </a:t>
            </a:r>
            <a:r>
              <a:rPr lang="en-US" altLang="ko-KR" sz="1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altLang="ko-K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altLang="ko-KR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ko-K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ko-KR" sz="1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altLang="ko-K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ko-KR" sz="1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altLang="ko-KR" sz="1800" i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ko-KR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 (1 - </a:t>
            </a:r>
            <a:r>
              <a:rPr lang="en-US" altLang="ko-KR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ko-K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altLang="ko-KR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ko-KR" sz="18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endParaRPr lang="en-US" altLang="ko-KR" sz="1800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Test statistics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4572000" y="4270"/>
            <a:ext cx="4572000" cy="5179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4860032" y="-31333"/>
            <a:ext cx="20040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800" b="1" dirty="0" smtClean="0">
                <a:solidFill>
                  <a:schemeClr val="bg1"/>
                </a:solidFill>
              </a:rPr>
              <a:t>Method</a:t>
            </a:r>
            <a:endParaRPr lang="en-US" altLang="ko-KR" sz="800" b="1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800" b="1" dirty="0" smtClean="0">
                <a:solidFill>
                  <a:schemeClr val="bg1">
                    <a:lumMod val="50000"/>
                  </a:schemeClr>
                </a:solidFill>
              </a:rPr>
              <a:t>Simulation </a:t>
            </a:r>
            <a:r>
              <a:rPr lang="en-US" altLang="ko-KR" sz="800" b="1" dirty="0">
                <a:solidFill>
                  <a:schemeClr val="bg1">
                    <a:lumMod val="50000"/>
                  </a:schemeClr>
                </a:solidFill>
              </a:rPr>
              <a:t>study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800" b="1" dirty="0">
                <a:solidFill>
                  <a:schemeClr val="bg1">
                    <a:lumMod val="50000"/>
                  </a:schemeClr>
                </a:solidFill>
              </a:rPr>
              <a:t>Application to schizophrenia data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800" b="1" dirty="0">
                <a:solidFill>
                  <a:schemeClr val="bg1">
                    <a:lumMod val="50000"/>
                  </a:schemeClr>
                </a:solidFill>
              </a:rPr>
              <a:t>Discussion</a:t>
            </a:r>
          </a:p>
        </p:txBody>
      </p:sp>
      <p:graphicFrame>
        <p:nvGraphicFramePr>
          <p:cNvPr id="16" name="개체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7630635"/>
              </p:ext>
            </p:extLst>
          </p:nvPr>
        </p:nvGraphicFramePr>
        <p:xfrm>
          <a:off x="1444816" y="3580537"/>
          <a:ext cx="6270291" cy="82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01" name="Equation" r:id="rId3" imgW="4241520" imgH="558720" progId="Equation.DSMT4">
                  <p:embed/>
                </p:oleObj>
              </mc:Choice>
              <mc:Fallback>
                <p:oleObj name="Equation" r:id="rId3" imgW="4241520" imgH="5587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4816" y="3580537"/>
                        <a:ext cx="6270291" cy="82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개체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89825867"/>
              </p:ext>
            </p:extLst>
          </p:nvPr>
        </p:nvGraphicFramePr>
        <p:xfrm>
          <a:off x="2623592" y="1811598"/>
          <a:ext cx="2339975" cy="358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02" name="Equation" r:id="rId5" imgW="1574640" imgH="241200" progId="Equation.DSMT4">
                  <p:embed/>
                </p:oleObj>
              </mc:Choice>
              <mc:Fallback>
                <p:oleObj name="Equation" r:id="rId5" imgW="15746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23592" y="1811598"/>
                        <a:ext cx="2339975" cy="358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466697" y="-49609"/>
            <a:ext cx="388928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700" b="1" dirty="0">
                <a:solidFill>
                  <a:schemeClr val="bg1"/>
                </a:solidFill>
              </a:rPr>
              <a:t>Introduction</a:t>
            </a:r>
          </a:p>
          <a:p>
            <a:pPr algn="r"/>
            <a:r>
              <a:rPr lang="en-US" altLang="ko-KR" sz="700" b="1" dirty="0">
                <a:solidFill>
                  <a:schemeClr val="bg1"/>
                </a:solidFill>
              </a:rPr>
              <a:t>An overview of rare-variant analysis</a:t>
            </a:r>
          </a:p>
          <a:p>
            <a:pPr algn="r"/>
            <a:r>
              <a:rPr lang="en-US" altLang="ko-KR" sz="700" b="1" dirty="0"/>
              <a:t>Family-based rare-variant association test</a:t>
            </a:r>
          </a:p>
          <a:p>
            <a:pPr algn="r"/>
            <a:r>
              <a:rPr lang="en-US" altLang="ko-KR" sz="700" b="1" dirty="0">
                <a:solidFill>
                  <a:schemeClr val="bg1"/>
                </a:solidFill>
              </a:rPr>
              <a:t>Family-based rare-variant association test for X-linked genes</a:t>
            </a:r>
          </a:p>
          <a:p>
            <a:pPr algn="r"/>
            <a:r>
              <a:rPr lang="en-US" altLang="ko-KR" sz="700" b="1" dirty="0">
                <a:solidFill>
                  <a:schemeClr val="bg1"/>
                </a:solidFill>
              </a:rPr>
              <a:t>Summary and Conclusion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ECC88D7-4FEA-4BFA-A139-DD4401A4C35F}" type="slidenum">
              <a:rPr lang="en-US" altLang="ko-KR" smtClean="0"/>
              <a:pPr>
                <a:defRPr/>
              </a:pPr>
              <a:t>21</a:t>
            </a:fld>
            <a:endParaRPr lang="en-US" altLang="ko-KR" dirty="0"/>
          </a:p>
        </p:txBody>
      </p:sp>
      <p:graphicFrame>
        <p:nvGraphicFramePr>
          <p:cNvPr id="12" name="개체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98849152"/>
              </p:ext>
            </p:extLst>
          </p:nvPr>
        </p:nvGraphicFramePr>
        <p:xfrm>
          <a:off x="2623592" y="2281759"/>
          <a:ext cx="2454275" cy="358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03" name="Equation" r:id="rId7" imgW="1650960" imgH="241200" progId="Equation.DSMT4">
                  <p:embed/>
                </p:oleObj>
              </mc:Choice>
              <mc:Fallback>
                <p:oleObj name="Equation" r:id="rId7" imgW="165096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23592" y="2281759"/>
                        <a:ext cx="2454275" cy="358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97455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466696" y="1277268"/>
            <a:ext cx="8229600" cy="5320084"/>
          </a:xfrm>
        </p:spPr>
        <p:txBody>
          <a:bodyPr>
            <a:noAutofit/>
          </a:bodyPr>
          <a:lstStyle/>
          <a:p>
            <a:r>
              <a:rPr lang="en-US" altLang="ko-KR" dirty="0">
                <a:latin typeface="+mn-ea"/>
                <a:cs typeface="Arial" pitchFamily="34" charset="0"/>
              </a:rPr>
              <a:t>Setting</a:t>
            </a:r>
          </a:p>
          <a:p>
            <a:pPr lvl="1"/>
            <a:r>
              <a:rPr lang="en-US" altLang="ko-KR" sz="1800" dirty="0" smtClean="0">
                <a:latin typeface="+mn-ea"/>
                <a:cs typeface="Arial" pitchFamily="34" charset="0"/>
              </a:rPr>
              <a:t>0 </a:t>
            </a:r>
            <a:r>
              <a:rPr lang="en-US" altLang="ko-KR" sz="1800" dirty="0">
                <a:latin typeface="+mn-ea"/>
                <a:cs typeface="Arial" pitchFamily="34" charset="0"/>
              </a:rPr>
              <a:t>&lt; </a:t>
            </a:r>
            <a:r>
              <a:rPr lang="en-US" altLang="ko-KR" sz="1800" dirty="0" err="1">
                <a:latin typeface="+mn-ea"/>
                <a:cs typeface="Arial" pitchFamily="34" charset="0"/>
              </a:rPr>
              <a:t>maf</a:t>
            </a:r>
            <a:r>
              <a:rPr lang="en-US" altLang="ko-KR" sz="1800" dirty="0">
                <a:latin typeface="+mn-ea"/>
                <a:cs typeface="Arial" pitchFamily="34" charset="0"/>
              </a:rPr>
              <a:t> &lt; 0.01</a:t>
            </a:r>
          </a:p>
          <a:p>
            <a:pPr lvl="1"/>
            <a:r>
              <a:rPr lang="en-US" altLang="ko-KR" sz="1800" i="1" dirty="0" smtClean="0">
                <a:latin typeface="+mn-ea"/>
                <a:cs typeface="Times New Roman" panose="02020603050405020304" pitchFamily="18" charset="0"/>
              </a:rPr>
              <a:t>h</a:t>
            </a:r>
            <a:r>
              <a:rPr lang="en-US" altLang="ko-KR" sz="1800" baseline="30000" dirty="0" smtClean="0">
                <a:latin typeface="+mn-ea"/>
                <a:cs typeface="Times New Roman" panose="02020603050405020304" pitchFamily="18" charset="0"/>
              </a:rPr>
              <a:t>2</a:t>
            </a:r>
            <a:r>
              <a:rPr lang="en-US" altLang="ko-KR" sz="1800" dirty="0" smtClean="0">
                <a:latin typeface="+mn-ea"/>
                <a:cs typeface="Arial" pitchFamily="34" charset="0"/>
              </a:rPr>
              <a:t> </a:t>
            </a:r>
            <a:r>
              <a:rPr lang="en-US" altLang="ko-KR" sz="1800" dirty="0">
                <a:latin typeface="+mn-ea"/>
                <a:cs typeface="Arial" pitchFamily="34" charset="0"/>
              </a:rPr>
              <a:t>= 0.05</a:t>
            </a:r>
          </a:p>
          <a:p>
            <a:pPr lvl="1"/>
            <a:r>
              <a:rPr lang="en-US" altLang="ko-KR" sz="1800" dirty="0">
                <a:latin typeface="+mn-ea"/>
                <a:cs typeface="Arial" pitchFamily="34" charset="0"/>
              </a:rPr>
              <a:t>Extended family (10 components)</a:t>
            </a:r>
          </a:p>
          <a:p>
            <a:pPr lvl="1"/>
            <a:r>
              <a:rPr lang="en-US" altLang="ko-KR" sz="1800" dirty="0" smtClean="0">
                <a:latin typeface="+mn-ea"/>
                <a:cs typeface="Arial" pitchFamily="34" charset="0"/>
              </a:rPr>
              <a:t># of family </a:t>
            </a:r>
            <a:r>
              <a:rPr lang="en-US" altLang="ko-KR" sz="1800" dirty="0">
                <a:latin typeface="+mn-ea"/>
                <a:cs typeface="Arial" pitchFamily="34" charset="0"/>
              </a:rPr>
              <a:t>= </a:t>
            </a:r>
            <a:r>
              <a:rPr lang="en-US" altLang="ko-KR" sz="1800" dirty="0" smtClean="0">
                <a:latin typeface="+mn-ea"/>
                <a:cs typeface="Arial" pitchFamily="34" charset="0"/>
              </a:rPr>
              <a:t>50 and 100</a:t>
            </a:r>
            <a:endParaRPr lang="el-GR" altLang="ko-KR" sz="1800" dirty="0">
              <a:latin typeface="+mn-ea"/>
              <a:cs typeface="Arial" pitchFamily="34" charset="0"/>
            </a:endParaRPr>
          </a:p>
          <a:p>
            <a:pPr lvl="1"/>
            <a:r>
              <a:rPr lang="en-US" altLang="ko-KR" sz="1800" dirty="0">
                <a:latin typeface="+mn-ea"/>
                <a:cs typeface="Arial" pitchFamily="34" charset="0"/>
              </a:rPr>
              <a:t>Method : </a:t>
            </a:r>
            <a:r>
              <a:rPr lang="en-US" altLang="ko-KR" sz="1800" b="1" dirty="0">
                <a:latin typeface="+mn-ea"/>
                <a:cs typeface="Arial" pitchFamily="34" charset="0"/>
              </a:rPr>
              <a:t>PedCMC, </a:t>
            </a:r>
            <a:r>
              <a:rPr lang="en-US" altLang="ko-KR" sz="1800" b="1" dirty="0" smtClean="0">
                <a:latin typeface="+mn-ea"/>
                <a:cs typeface="Arial" pitchFamily="34" charset="0"/>
              </a:rPr>
              <a:t>FPCA</a:t>
            </a:r>
            <a:r>
              <a:rPr lang="en-US" altLang="ko-KR" sz="1800" b="1" dirty="0">
                <a:latin typeface="+mn-ea"/>
                <a:cs typeface="Arial" pitchFamily="34" charset="0"/>
              </a:rPr>
              <a:t>, </a:t>
            </a:r>
            <a:r>
              <a:rPr lang="en-US" altLang="ko-KR" sz="1800" b="1" dirty="0" smtClean="0">
                <a:latin typeface="+mn-ea"/>
                <a:cs typeface="Arial" pitchFamily="34" charset="0"/>
              </a:rPr>
              <a:t>RV-TDT, </a:t>
            </a:r>
          </a:p>
          <a:p>
            <a:pPr marL="457200" lvl="1" indent="0">
              <a:buNone/>
            </a:pPr>
            <a:r>
              <a:rPr lang="en-US" altLang="ko-KR" sz="1800" b="1" dirty="0">
                <a:latin typeface="+mn-ea"/>
                <a:cs typeface="Arial" pitchFamily="34" charset="0"/>
              </a:rPr>
              <a:t> </a:t>
            </a:r>
            <a:r>
              <a:rPr lang="en-US" altLang="ko-KR" sz="1800" b="1" dirty="0" smtClean="0">
                <a:latin typeface="+mn-ea"/>
                <a:cs typeface="Arial" pitchFamily="34" charset="0"/>
              </a:rPr>
              <a:t>               </a:t>
            </a:r>
            <a:r>
              <a:rPr lang="en-US" altLang="ko-KR" sz="1800" b="1" i="1" dirty="0" smtClean="0">
                <a:latin typeface="+mn-ea"/>
                <a:cs typeface="Arial" pitchFamily="34" charset="0"/>
              </a:rPr>
              <a:t>FARVAT</a:t>
            </a:r>
            <a:r>
              <a:rPr lang="en-US" altLang="ko-KR" sz="1800" b="1" i="1" baseline="-25000" dirty="0" smtClean="0">
                <a:latin typeface="+mn-ea"/>
                <a:cs typeface="Arial" pitchFamily="34" charset="0"/>
              </a:rPr>
              <a:t>b </a:t>
            </a:r>
            <a:r>
              <a:rPr lang="en-US" altLang="ko-KR" sz="1800" b="1" dirty="0" smtClean="0">
                <a:latin typeface="+mn-ea"/>
                <a:cs typeface="Arial" pitchFamily="34" charset="0"/>
              </a:rPr>
              <a:t>, </a:t>
            </a:r>
            <a:r>
              <a:rPr lang="en-US" altLang="ko-KR" sz="1800" b="1" i="1" dirty="0" smtClean="0">
                <a:latin typeface="+mn-ea"/>
                <a:cs typeface="Arial" pitchFamily="34" charset="0"/>
              </a:rPr>
              <a:t>FARVAT</a:t>
            </a:r>
            <a:r>
              <a:rPr lang="en-US" altLang="ko-KR" sz="1800" b="1" i="1" baseline="-25000" dirty="0" smtClean="0">
                <a:latin typeface="+mn-ea"/>
                <a:cs typeface="Arial" pitchFamily="34" charset="0"/>
              </a:rPr>
              <a:t>c </a:t>
            </a:r>
            <a:r>
              <a:rPr lang="en-US" altLang="ko-KR" sz="1800" b="1" dirty="0" smtClean="0">
                <a:latin typeface="+mn-ea"/>
                <a:cs typeface="Arial" pitchFamily="34" charset="0"/>
              </a:rPr>
              <a:t>, </a:t>
            </a:r>
            <a:r>
              <a:rPr lang="en-US" altLang="ko-KR" sz="1800" b="1" i="1" dirty="0" smtClean="0">
                <a:latin typeface="+mn-ea"/>
                <a:cs typeface="Arial" pitchFamily="34" charset="0"/>
              </a:rPr>
              <a:t>FARVAT</a:t>
            </a:r>
            <a:r>
              <a:rPr lang="en-US" altLang="ko-KR" sz="1800" b="1" i="1" baseline="-25000" dirty="0" smtClean="0">
                <a:latin typeface="+mn-ea"/>
                <a:cs typeface="Arial" pitchFamily="34" charset="0"/>
              </a:rPr>
              <a:t>o</a:t>
            </a:r>
            <a:endParaRPr lang="en-US" altLang="ko-KR" sz="1800" b="1" i="1" baseline="-25000" dirty="0">
              <a:latin typeface="+mn-ea"/>
              <a:cs typeface="Arial" pitchFamily="34" charset="0"/>
            </a:endParaRPr>
          </a:p>
          <a:p>
            <a:pPr lvl="1"/>
            <a:r>
              <a:rPr lang="el-GR" altLang="ko-KR" sz="1800" dirty="0" smtClean="0">
                <a:latin typeface="+mn-ea"/>
              </a:rPr>
              <a:t>β</a:t>
            </a:r>
            <a:r>
              <a:rPr lang="en-US" altLang="ko-KR" sz="1800" dirty="0">
                <a:latin typeface="+mn-ea"/>
              </a:rPr>
              <a:t>(+) vs </a:t>
            </a:r>
            <a:r>
              <a:rPr lang="el-GR" altLang="ko-KR" sz="1800" dirty="0">
                <a:latin typeface="+mn-ea"/>
              </a:rPr>
              <a:t>β</a:t>
            </a:r>
            <a:r>
              <a:rPr lang="en-US" altLang="ko-KR" sz="1800" dirty="0">
                <a:latin typeface="+mn-ea"/>
              </a:rPr>
              <a:t>(-): 50%vs50%, 60%vs40%, 80%vs20%, 100%vs0</a:t>
            </a:r>
            <a:r>
              <a:rPr lang="en-US" altLang="ko-KR" sz="1800" dirty="0" smtClean="0">
                <a:latin typeface="+mn-ea"/>
              </a:rPr>
              <a:t>%</a:t>
            </a:r>
            <a:endParaRPr lang="en-US" altLang="ko-KR" sz="1800" dirty="0" smtClean="0">
              <a:latin typeface="+mn-ea"/>
              <a:cs typeface="Arial" pitchFamily="34" charset="0"/>
            </a:endParaRPr>
          </a:p>
          <a:p>
            <a:pPr lvl="1"/>
            <a:r>
              <a:rPr lang="en-US" altLang="ko-KR" sz="1800" dirty="0" smtClean="0">
                <a:latin typeface="+mn-ea"/>
                <a:cs typeface="Arial" pitchFamily="34" charset="0"/>
              </a:rPr>
              <a:t>Replicate </a:t>
            </a:r>
            <a:r>
              <a:rPr lang="en-US" altLang="ko-KR" sz="1800" dirty="0">
                <a:latin typeface="+mn-ea"/>
                <a:cs typeface="Arial" pitchFamily="34" charset="0"/>
              </a:rPr>
              <a:t>= 50,000(type1 error), 5,000(power</a:t>
            </a:r>
            <a:r>
              <a:rPr lang="en-US" altLang="ko-KR" sz="1800" dirty="0" smtClean="0">
                <a:latin typeface="+mn-ea"/>
                <a:cs typeface="Arial" pitchFamily="34" charset="0"/>
              </a:rPr>
              <a:t>)</a:t>
            </a:r>
          </a:p>
          <a:p>
            <a:endParaRPr lang="en-US" altLang="ko-KR" sz="1000" dirty="0" smtClean="0">
              <a:latin typeface="+mn-ea"/>
              <a:cs typeface="Arial" pitchFamily="34" charset="0"/>
            </a:endParaRPr>
          </a:p>
          <a:p>
            <a:r>
              <a:rPr lang="en-US" altLang="ko-KR" dirty="0" smtClean="0">
                <a:latin typeface="+mn-ea"/>
                <a:cs typeface="Arial" pitchFamily="34" charset="0"/>
              </a:rPr>
              <a:t>Simulation scenarios</a:t>
            </a:r>
          </a:p>
          <a:p>
            <a:pPr lvl="1"/>
            <a:r>
              <a:rPr lang="en-US" altLang="ko-KR" sz="1800" dirty="0" smtClean="0">
                <a:latin typeface="+mn-ea"/>
                <a:cs typeface="Arial" pitchFamily="34" charset="0"/>
              </a:rPr>
              <a:t>Simulated </a:t>
            </a:r>
            <a:r>
              <a:rPr lang="en-US" altLang="ko-KR" sz="1800" dirty="0">
                <a:latin typeface="+mn-ea"/>
                <a:cs typeface="Arial" pitchFamily="34" charset="0"/>
              </a:rPr>
              <a:t>data </a:t>
            </a:r>
            <a:r>
              <a:rPr lang="en-US" altLang="ko-KR" sz="1800" dirty="0" smtClean="0">
                <a:latin typeface="+mn-ea"/>
                <a:cs typeface="Arial" pitchFamily="34" charset="0"/>
              </a:rPr>
              <a:t>under </a:t>
            </a:r>
            <a:r>
              <a:rPr lang="en-US" altLang="ko-KR" sz="1800" dirty="0">
                <a:latin typeface="+mn-ea"/>
                <a:cs typeface="Arial" pitchFamily="34" charset="0"/>
              </a:rPr>
              <a:t>the </a:t>
            </a:r>
            <a:r>
              <a:rPr lang="en-US" altLang="ko-KR" sz="1800" dirty="0" smtClean="0">
                <a:latin typeface="+mn-ea"/>
                <a:cs typeface="Arial" pitchFamily="34" charset="0"/>
              </a:rPr>
              <a:t>absence </a:t>
            </a:r>
            <a:r>
              <a:rPr lang="en-US" altLang="ko-KR" sz="1800" dirty="0">
                <a:latin typeface="+mn-ea"/>
                <a:cs typeface="Arial" pitchFamily="34" charset="0"/>
              </a:rPr>
              <a:t>of population </a:t>
            </a:r>
            <a:r>
              <a:rPr lang="en-US" altLang="ko-KR" sz="1800" dirty="0" smtClean="0">
                <a:latin typeface="+mn-ea"/>
                <a:cs typeface="Arial" pitchFamily="34" charset="0"/>
              </a:rPr>
              <a:t>substructure</a:t>
            </a:r>
          </a:p>
          <a:p>
            <a:pPr lvl="2"/>
            <a:r>
              <a:rPr lang="en-US" altLang="ko-KR" sz="1600" dirty="0" smtClean="0">
                <a:latin typeface="+mn-ea"/>
                <a:cs typeface="Arial" pitchFamily="34" charset="0"/>
              </a:rPr>
              <a:t># of rare variants in a gene: 30, 100</a:t>
            </a:r>
          </a:p>
          <a:p>
            <a:pPr lvl="2"/>
            <a:r>
              <a:rPr lang="en-US" altLang="ko-KR" sz="1600" dirty="0" smtClean="0">
                <a:latin typeface="+mn-ea"/>
                <a:cs typeface="Arial" pitchFamily="34" charset="0"/>
              </a:rPr>
              <a:t>In the </a:t>
            </a:r>
            <a:r>
              <a:rPr lang="en-US" altLang="ko-KR" sz="1600" dirty="0">
                <a:latin typeface="+mn-ea"/>
                <a:cs typeface="Arial" pitchFamily="34" charset="0"/>
              </a:rPr>
              <a:t>30 kb genetic region</a:t>
            </a:r>
            <a:endParaRPr lang="en-US" altLang="ko-KR" sz="1600" dirty="0" smtClean="0">
              <a:latin typeface="+mn-ea"/>
              <a:cs typeface="Arial" pitchFamily="34" charset="0"/>
            </a:endParaRPr>
          </a:p>
          <a:p>
            <a:pPr lvl="1"/>
            <a:r>
              <a:rPr lang="en-US" altLang="ko-KR" sz="1800" dirty="0" smtClean="0">
                <a:latin typeface="+mn-ea"/>
                <a:cs typeface="Arial" pitchFamily="34" charset="0"/>
              </a:rPr>
              <a:t>Simulated </a:t>
            </a:r>
            <a:r>
              <a:rPr lang="en-US" altLang="ko-KR" sz="1800" dirty="0">
                <a:latin typeface="+mn-ea"/>
                <a:cs typeface="Arial" pitchFamily="34" charset="0"/>
              </a:rPr>
              <a:t>data under the </a:t>
            </a:r>
            <a:r>
              <a:rPr lang="en-US" altLang="ko-KR" sz="1800" dirty="0" smtClean="0">
                <a:latin typeface="+mn-ea"/>
                <a:cs typeface="Arial" pitchFamily="34" charset="0"/>
              </a:rPr>
              <a:t>presence </a:t>
            </a:r>
            <a:r>
              <a:rPr lang="en-US" altLang="ko-KR" sz="1800" dirty="0">
                <a:latin typeface="+mn-ea"/>
                <a:cs typeface="Arial" pitchFamily="34" charset="0"/>
              </a:rPr>
              <a:t>of population </a:t>
            </a:r>
            <a:r>
              <a:rPr lang="en-US" altLang="ko-KR" sz="1800" dirty="0" smtClean="0">
                <a:latin typeface="+mn-ea"/>
                <a:cs typeface="Arial" pitchFamily="34" charset="0"/>
              </a:rPr>
              <a:t>substructure</a:t>
            </a:r>
          </a:p>
          <a:p>
            <a:pPr lvl="2"/>
            <a:r>
              <a:rPr lang="en-US" altLang="ko-KR" sz="1600" dirty="0">
                <a:latin typeface="+mn-ea"/>
                <a:cs typeface="Arial" pitchFamily="34" charset="0"/>
              </a:rPr>
              <a:t>F</a:t>
            </a:r>
            <a:r>
              <a:rPr lang="en-US" altLang="ko-KR" sz="1600" baseline="-25000" dirty="0">
                <a:latin typeface="+mn-ea"/>
                <a:cs typeface="Arial" pitchFamily="34" charset="0"/>
              </a:rPr>
              <a:t>ST</a:t>
            </a:r>
            <a:r>
              <a:rPr lang="en-US" altLang="ko-KR" sz="1600" dirty="0">
                <a:latin typeface="+mn-ea"/>
                <a:cs typeface="Arial" pitchFamily="34" charset="0"/>
              </a:rPr>
              <a:t> = 0, 0.005, 0.01, </a:t>
            </a:r>
            <a:r>
              <a:rPr lang="en-US" altLang="ko-KR" sz="1600" dirty="0" smtClean="0">
                <a:latin typeface="+mn-ea"/>
                <a:cs typeface="Arial" pitchFamily="34" charset="0"/>
              </a:rPr>
              <a:t>0.05</a:t>
            </a:r>
            <a:endParaRPr lang="en-US" altLang="ko-KR" sz="1600" dirty="0">
              <a:latin typeface="+mn-ea"/>
              <a:cs typeface="Arial" pitchFamily="34" charset="0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Simulation setting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4572000" y="4270"/>
            <a:ext cx="4572000" cy="5179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4860032" y="-31333"/>
            <a:ext cx="20040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800" b="1" dirty="0" smtClean="0">
                <a:solidFill>
                  <a:schemeClr val="bg1">
                    <a:lumMod val="50000"/>
                  </a:schemeClr>
                </a:solidFill>
              </a:rPr>
              <a:t>Method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800" b="1" dirty="0" smtClean="0">
                <a:solidFill>
                  <a:schemeClr val="bg1"/>
                </a:solidFill>
              </a:rPr>
              <a:t>Simulation </a:t>
            </a:r>
            <a:r>
              <a:rPr lang="en-US" altLang="ko-KR" sz="800" b="1" dirty="0">
                <a:solidFill>
                  <a:schemeClr val="bg1"/>
                </a:solidFill>
              </a:rPr>
              <a:t>study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800" b="1" dirty="0">
                <a:solidFill>
                  <a:schemeClr val="bg1">
                    <a:lumMod val="50000"/>
                  </a:schemeClr>
                </a:solidFill>
              </a:rPr>
              <a:t>Application to schizophrenia data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800" b="1" dirty="0">
                <a:solidFill>
                  <a:schemeClr val="bg1">
                    <a:lumMod val="50000"/>
                  </a:schemeClr>
                </a:solidFill>
              </a:rPr>
              <a:t>Discussion</a:t>
            </a:r>
          </a:p>
        </p:txBody>
      </p:sp>
      <p:pic>
        <p:nvPicPr>
          <p:cNvPr id="43" name="그림 42"/>
          <p:cNvPicPr/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980728"/>
            <a:ext cx="2880000" cy="288000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466697" y="-49609"/>
            <a:ext cx="388928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700" b="1" dirty="0">
                <a:solidFill>
                  <a:schemeClr val="bg1"/>
                </a:solidFill>
              </a:rPr>
              <a:t>Introduction</a:t>
            </a:r>
          </a:p>
          <a:p>
            <a:pPr algn="r"/>
            <a:r>
              <a:rPr lang="en-US" altLang="ko-KR" sz="700" b="1" dirty="0">
                <a:solidFill>
                  <a:schemeClr val="bg1"/>
                </a:solidFill>
              </a:rPr>
              <a:t>An overview of rare-variant analysis</a:t>
            </a:r>
          </a:p>
          <a:p>
            <a:pPr algn="r"/>
            <a:r>
              <a:rPr lang="en-US" altLang="ko-KR" sz="700" b="1" dirty="0"/>
              <a:t>Family-based rare-variant association test</a:t>
            </a:r>
          </a:p>
          <a:p>
            <a:pPr algn="r"/>
            <a:r>
              <a:rPr lang="en-US" altLang="ko-KR" sz="700" b="1" dirty="0">
                <a:solidFill>
                  <a:schemeClr val="bg1"/>
                </a:solidFill>
              </a:rPr>
              <a:t>Family-based rare-variant association test for X-linked genes</a:t>
            </a:r>
          </a:p>
          <a:p>
            <a:pPr algn="r"/>
            <a:r>
              <a:rPr lang="en-US" altLang="ko-KR" sz="700" b="1" dirty="0">
                <a:solidFill>
                  <a:schemeClr val="bg1"/>
                </a:solidFill>
              </a:rPr>
              <a:t>Summary and Conclusion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ECC88D7-4FEA-4BFA-A139-DD4401A4C35F}" type="slidenum">
              <a:rPr lang="en-US" altLang="ko-KR" smtClean="0"/>
              <a:pPr>
                <a:defRPr/>
              </a:pPr>
              <a:t>22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299802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Evaluation with simulated data under the absence of population substructure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4572000" y="4270"/>
            <a:ext cx="4572000" cy="5179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4860032" y="-31333"/>
            <a:ext cx="20040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800" b="1" dirty="0" smtClean="0">
                <a:solidFill>
                  <a:schemeClr val="bg1">
                    <a:lumMod val="50000"/>
                  </a:schemeClr>
                </a:solidFill>
              </a:rPr>
              <a:t>Method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800" b="1" dirty="0" smtClean="0">
                <a:solidFill>
                  <a:schemeClr val="bg1"/>
                </a:solidFill>
              </a:rPr>
              <a:t>Simulation </a:t>
            </a:r>
            <a:r>
              <a:rPr lang="en-US" altLang="ko-KR" sz="800" b="1" dirty="0">
                <a:solidFill>
                  <a:schemeClr val="bg1"/>
                </a:solidFill>
              </a:rPr>
              <a:t>study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800" b="1" dirty="0">
                <a:solidFill>
                  <a:schemeClr val="bg1">
                    <a:lumMod val="50000"/>
                  </a:schemeClr>
                </a:solidFill>
              </a:rPr>
              <a:t>Application to schizophrenia data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800" b="1" dirty="0">
                <a:solidFill>
                  <a:schemeClr val="bg1">
                    <a:lumMod val="50000"/>
                  </a:schemeClr>
                </a:solidFill>
              </a:rPr>
              <a:t>Discussion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66697" y="-49609"/>
            <a:ext cx="388928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700" b="1" dirty="0">
                <a:solidFill>
                  <a:schemeClr val="bg1"/>
                </a:solidFill>
              </a:rPr>
              <a:t>Introduction</a:t>
            </a:r>
          </a:p>
          <a:p>
            <a:pPr algn="r"/>
            <a:r>
              <a:rPr lang="en-US" altLang="ko-KR" sz="700" b="1" dirty="0">
                <a:solidFill>
                  <a:schemeClr val="bg1"/>
                </a:solidFill>
              </a:rPr>
              <a:t>An overview of rare-variant analysis</a:t>
            </a:r>
          </a:p>
          <a:p>
            <a:pPr algn="r"/>
            <a:r>
              <a:rPr lang="en-US" altLang="ko-KR" sz="700" b="1" dirty="0"/>
              <a:t>Family-based rare-variant association test</a:t>
            </a:r>
          </a:p>
          <a:p>
            <a:pPr algn="r"/>
            <a:r>
              <a:rPr lang="en-US" altLang="ko-KR" sz="700" b="1" dirty="0">
                <a:solidFill>
                  <a:schemeClr val="bg1"/>
                </a:solidFill>
              </a:rPr>
              <a:t>Family-based rare-variant association test for X-linked genes</a:t>
            </a:r>
          </a:p>
          <a:p>
            <a:pPr algn="r"/>
            <a:r>
              <a:rPr lang="en-US" altLang="ko-KR" sz="700" b="1" dirty="0">
                <a:solidFill>
                  <a:schemeClr val="bg1"/>
                </a:solidFill>
              </a:rPr>
              <a:t>Summary and Conclusion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ECC88D7-4FEA-4BFA-A139-DD4401A4C35F}" type="slidenum">
              <a:rPr lang="en-US" altLang="ko-KR" smtClean="0"/>
              <a:pPr>
                <a:defRPr/>
              </a:pPr>
              <a:t>23</a:t>
            </a:fld>
            <a:endParaRPr lang="en-US" altLang="ko-KR" dirty="0"/>
          </a:p>
        </p:txBody>
      </p:sp>
      <p:grpSp>
        <p:nvGrpSpPr>
          <p:cNvPr id="7" name="그룹 6"/>
          <p:cNvGrpSpPr/>
          <p:nvPr/>
        </p:nvGrpSpPr>
        <p:grpSpPr>
          <a:xfrm>
            <a:off x="329661" y="2079898"/>
            <a:ext cx="7200000" cy="3842398"/>
            <a:chOff x="981496" y="2900561"/>
            <a:chExt cx="7200000" cy="3842398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81496" y="3188593"/>
              <a:ext cx="7200000" cy="3554366"/>
            </a:xfrm>
            <a:prstGeom prst="rect">
              <a:avLst/>
            </a:prstGeom>
          </p:spPr>
        </p:pic>
        <p:sp>
          <p:nvSpPr>
            <p:cNvPr id="12" name="직사각형 11"/>
            <p:cNvSpPr/>
            <p:nvPr/>
          </p:nvSpPr>
          <p:spPr>
            <a:xfrm>
              <a:off x="981496" y="2900561"/>
              <a:ext cx="6758856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200" dirty="0">
                  <a:latin typeface="+mn-ea"/>
                  <a:ea typeface="+mn-ea"/>
                </a:rPr>
                <a:t>Table 3.1 Empirical type-1 error estimates for 30 rare variants.</a:t>
              </a:r>
            </a:p>
          </p:txBody>
        </p:sp>
      </p:grpSp>
      <p:sp>
        <p:nvSpPr>
          <p:cNvPr id="16" name="오른쪽 중괄호 15"/>
          <p:cNvSpPr/>
          <p:nvPr/>
        </p:nvSpPr>
        <p:spPr>
          <a:xfrm>
            <a:off x="7539187" y="2905894"/>
            <a:ext cx="417190" cy="1224136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7982993" y="3368378"/>
            <a:ext cx="1224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  <a:latin typeface="+mn-ea"/>
                <a:ea typeface="+mn-ea"/>
              </a:rPr>
              <a:t>conservative</a:t>
            </a:r>
            <a:endParaRPr lang="ko-KR" altLang="en-US" sz="1400" dirty="0">
              <a:solidFill>
                <a:srgbClr val="FF0000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68898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Evaluation with simulated data under the absence of population substructure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4572000" y="4270"/>
            <a:ext cx="4572000" cy="5179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4860032" y="-31333"/>
            <a:ext cx="20040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800" b="1" dirty="0" smtClean="0">
                <a:solidFill>
                  <a:schemeClr val="bg1">
                    <a:lumMod val="50000"/>
                  </a:schemeClr>
                </a:solidFill>
              </a:rPr>
              <a:t>Method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800" b="1" dirty="0" smtClean="0">
                <a:solidFill>
                  <a:schemeClr val="bg1"/>
                </a:solidFill>
              </a:rPr>
              <a:t>Simulation </a:t>
            </a:r>
            <a:r>
              <a:rPr lang="en-US" altLang="ko-KR" sz="800" b="1" dirty="0">
                <a:solidFill>
                  <a:schemeClr val="bg1"/>
                </a:solidFill>
              </a:rPr>
              <a:t>study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800" b="1" dirty="0">
                <a:solidFill>
                  <a:schemeClr val="bg1">
                    <a:lumMod val="50000"/>
                  </a:schemeClr>
                </a:solidFill>
              </a:rPr>
              <a:t>Application to schizophrenia data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800" b="1" dirty="0">
                <a:solidFill>
                  <a:schemeClr val="bg1">
                    <a:lumMod val="50000"/>
                  </a:schemeClr>
                </a:solidFill>
              </a:rPr>
              <a:t>Discussion</a:t>
            </a:r>
          </a:p>
        </p:txBody>
      </p:sp>
      <p:pic>
        <p:nvPicPr>
          <p:cNvPr id="18435" name="Picture 3" descr="power_nsnp_30_0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673"/>
          <a:stretch/>
        </p:blipFill>
        <p:spPr bwMode="auto">
          <a:xfrm>
            <a:off x="981565" y="2430413"/>
            <a:ext cx="3960000" cy="4136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6" name="Picture 4" descr="power_nsnp_30_0"/>
          <p:cNvPicPr>
            <a:picLocks noChangeAspect="1" noChangeArrowheads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391"/>
          <a:stretch/>
        </p:blipFill>
        <p:spPr bwMode="auto">
          <a:xfrm>
            <a:off x="4788024" y="5760547"/>
            <a:ext cx="4320000" cy="1187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466697" y="-49609"/>
            <a:ext cx="388928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700" b="1" dirty="0">
                <a:solidFill>
                  <a:schemeClr val="bg1"/>
                </a:solidFill>
              </a:rPr>
              <a:t>Introduction</a:t>
            </a:r>
          </a:p>
          <a:p>
            <a:pPr algn="r"/>
            <a:r>
              <a:rPr lang="en-US" altLang="ko-KR" sz="700" b="1" dirty="0">
                <a:solidFill>
                  <a:schemeClr val="bg1"/>
                </a:solidFill>
              </a:rPr>
              <a:t>An overview of rare-variant analysis</a:t>
            </a:r>
          </a:p>
          <a:p>
            <a:pPr algn="r"/>
            <a:r>
              <a:rPr lang="en-US" altLang="ko-KR" sz="700" b="1" dirty="0"/>
              <a:t>Family-based rare-variant association test</a:t>
            </a:r>
          </a:p>
          <a:p>
            <a:pPr algn="r"/>
            <a:r>
              <a:rPr lang="en-US" altLang="ko-KR" sz="700" b="1" dirty="0">
                <a:solidFill>
                  <a:schemeClr val="bg1"/>
                </a:solidFill>
              </a:rPr>
              <a:t>Family-based rare-variant association test for X-linked genes</a:t>
            </a:r>
          </a:p>
          <a:p>
            <a:pPr algn="r"/>
            <a:r>
              <a:rPr lang="en-US" altLang="ko-KR" sz="700" b="1" dirty="0">
                <a:solidFill>
                  <a:schemeClr val="bg1"/>
                </a:solidFill>
              </a:rPr>
              <a:t>Summary and Conclusion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ECC88D7-4FEA-4BFA-A139-DD4401A4C35F}" type="slidenum">
              <a:rPr lang="en-US" altLang="ko-KR" smtClean="0"/>
              <a:pPr>
                <a:defRPr/>
              </a:pPr>
              <a:t>24</a:t>
            </a:fld>
            <a:endParaRPr lang="en-US" altLang="ko-KR" dirty="0"/>
          </a:p>
        </p:txBody>
      </p:sp>
      <p:sp>
        <p:nvSpPr>
          <p:cNvPr id="10" name="직사각형 9"/>
          <p:cNvSpPr/>
          <p:nvPr/>
        </p:nvSpPr>
        <p:spPr>
          <a:xfrm>
            <a:off x="984175" y="1998365"/>
            <a:ext cx="446677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latin typeface="+mn-ea"/>
                <a:ea typeface="+mn-ea"/>
              </a:rPr>
              <a:t>Figure 3.2 Empirical power estimates </a:t>
            </a:r>
            <a:endParaRPr lang="en-US" altLang="ko-KR" sz="1200" dirty="0" smtClean="0">
              <a:latin typeface="+mn-ea"/>
              <a:ea typeface="+mn-ea"/>
            </a:endParaRPr>
          </a:p>
          <a:p>
            <a:r>
              <a:rPr lang="en-US" altLang="ko-KR" sz="1200" dirty="0">
                <a:latin typeface="+mn-ea"/>
                <a:ea typeface="+mn-ea"/>
              </a:rPr>
              <a:t> </a:t>
            </a:r>
            <a:r>
              <a:rPr lang="en-US" altLang="ko-KR" sz="1200" dirty="0" smtClean="0">
                <a:latin typeface="+mn-ea"/>
                <a:ea typeface="+mn-ea"/>
              </a:rPr>
              <a:t>             when </a:t>
            </a:r>
            <a:r>
              <a:rPr lang="en-US" altLang="ko-KR" sz="1200" dirty="0">
                <a:latin typeface="+mn-ea"/>
                <a:ea typeface="+mn-ea"/>
              </a:rPr>
              <a:t>the number of rare variants in a gene is 30.</a:t>
            </a:r>
          </a:p>
        </p:txBody>
      </p:sp>
      <p:sp>
        <p:nvSpPr>
          <p:cNvPr id="6" name="타원 5"/>
          <p:cNvSpPr/>
          <p:nvPr/>
        </p:nvSpPr>
        <p:spPr>
          <a:xfrm>
            <a:off x="3805432" y="2458988"/>
            <a:ext cx="1080000" cy="1080000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3805432" y="5641475"/>
            <a:ext cx="1080000" cy="1080000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9480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Evaluation with simulated data under the presence of population substructure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4572000" y="4270"/>
            <a:ext cx="4572000" cy="5179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4860032" y="-31333"/>
            <a:ext cx="20040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800" b="1" dirty="0" smtClean="0">
                <a:solidFill>
                  <a:schemeClr val="bg1">
                    <a:lumMod val="50000"/>
                  </a:schemeClr>
                </a:solidFill>
              </a:rPr>
              <a:t>Method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800" b="1" dirty="0" smtClean="0">
                <a:solidFill>
                  <a:schemeClr val="bg1"/>
                </a:solidFill>
              </a:rPr>
              <a:t>Simulation </a:t>
            </a:r>
            <a:r>
              <a:rPr lang="en-US" altLang="ko-KR" sz="800" b="1" dirty="0">
                <a:solidFill>
                  <a:schemeClr val="bg1"/>
                </a:solidFill>
              </a:rPr>
              <a:t>study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800" b="1" dirty="0">
                <a:solidFill>
                  <a:schemeClr val="bg1">
                    <a:lumMod val="50000"/>
                  </a:schemeClr>
                </a:solidFill>
              </a:rPr>
              <a:t>Application to schizophrenia data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800" b="1" dirty="0">
                <a:solidFill>
                  <a:schemeClr val="bg1">
                    <a:lumMod val="50000"/>
                  </a:schemeClr>
                </a:solidFill>
              </a:rPr>
              <a:t>Discussion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66697" y="-49609"/>
            <a:ext cx="388928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700" b="1" dirty="0">
                <a:solidFill>
                  <a:schemeClr val="bg1"/>
                </a:solidFill>
              </a:rPr>
              <a:t>Introduction</a:t>
            </a:r>
          </a:p>
          <a:p>
            <a:pPr algn="r"/>
            <a:r>
              <a:rPr lang="en-US" altLang="ko-KR" sz="700" b="1" dirty="0">
                <a:solidFill>
                  <a:schemeClr val="bg1"/>
                </a:solidFill>
              </a:rPr>
              <a:t>An overview of rare-variant analysis</a:t>
            </a:r>
          </a:p>
          <a:p>
            <a:pPr algn="r"/>
            <a:r>
              <a:rPr lang="en-US" altLang="ko-KR" sz="700" b="1" dirty="0"/>
              <a:t>Family-based rare-variant association test</a:t>
            </a:r>
          </a:p>
          <a:p>
            <a:pPr algn="r"/>
            <a:r>
              <a:rPr lang="en-US" altLang="ko-KR" sz="700" b="1" dirty="0">
                <a:solidFill>
                  <a:schemeClr val="bg1"/>
                </a:solidFill>
              </a:rPr>
              <a:t>Family-based rare-variant association test for X-linked genes</a:t>
            </a:r>
          </a:p>
          <a:p>
            <a:pPr algn="r"/>
            <a:r>
              <a:rPr lang="en-US" altLang="ko-KR" sz="700" b="1" dirty="0">
                <a:solidFill>
                  <a:schemeClr val="bg1"/>
                </a:solidFill>
              </a:rPr>
              <a:t>Summary and Conclusion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ECC88D7-4FEA-4BFA-A139-DD4401A4C35F}" type="slidenum">
              <a:rPr lang="en-US" altLang="ko-KR" smtClean="0"/>
              <a:pPr>
                <a:defRPr/>
              </a:pPr>
              <a:t>25</a:t>
            </a:fld>
            <a:endParaRPr lang="en-US" altLang="ko-KR" dirty="0"/>
          </a:p>
        </p:txBody>
      </p:sp>
      <p:sp>
        <p:nvSpPr>
          <p:cNvPr id="10" name="직사각형 9"/>
          <p:cNvSpPr/>
          <p:nvPr/>
        </p:nvSpPr>
        <p:spPr>
          <a:xfrm>
            <a:off x="333053" y="2081604"/>
            <a:ext cx="675885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latin typeface="+mn-ea"/>
                <a:ea typeface="+mn-ea"/>
              </a:rPr>
              <a:t>Table 3.4 Empirical type-1 error estimates under the presence of population substructure.</a:t>
            </a:r>
          </a:p>
        </p:txBody>
      </p:sp>
      <p:pic>
        <p:nvPicPr>
          <p:cNvPr id="12" name="내용 개체 틀 1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1865" y="2360123"/>
            <a:ext cx="7200000" cy="3579632"/>
          </a:xfrm>
          <a:prstGeom prst="rect">
            <a:avLst/>
          </a:prstGeom>
        </p:spPr>
      </p:pic>
      <p:sp>
        <p:nvSpPr>
          <p:cNvPr id="13" name="오른쪽 중괄호 12"/>
          <p:cNvSpPr/>
          <p:nvPr/>
        </p:nvSpPr>
        <p:spPr>
          <a:xfrm>
            <a:off x="7531865" y="3157822"/>
            <a:ext cx="417190" cy="1999369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7949055" y="4003617"/>
            <a:ext cx="1224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  <a:latin typeface="+mn-ea"/>
                <a:ea typeface="+mn-ea"/>
              </a:rPr>
              <a:t>conservative</a:t>
            </a:r>
            <a:endParaRPr lang="ko-KR" altLang="en-US" sz="1400" dirty="0">
              <a:solidFill>
                <a:srgbClr val="FF0000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95075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Evaluation with simulated data under the presence of population substructure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4572000" y="4270"/>
            <a:ext cx="4572000" cy="5179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4860032" y="-31333"/>
            <a:ext cx="20040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800" b="1" dirty="0" smtClean="0">
                <a:solidFill>
                  <a:schemeClr val="bg1">
                    <a:lumMod val="50000"/>
                  </a:schemeClr>
                </a:solidFill>
              </a:rPr>
              <a:t>Method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800" b="1" dirty="0" smtClean="0">
                <a:solidFill>
                  <a:schemeClr val="bg1"/>
                </a:solidFill>
              </a:rPr>
              <a:t>Simulation </a:t>
            </a:r>
            <a:r>
              <a:rPr lang="en-US" altLang="ko-KR" sz="800" b="1" dirty="0">
                <a:solidFill>
                  <a:schemeClr val="bg1"/>
                </a:solidFill>
              </a:rPr>
              <a:t>study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800" b="1" dirty="0">
                <a:solidFill>
                  <a:schemeClr val="bg1">
                    <a:lumMod val="50000"/>
                  </a:schemeClr>
                </a:solidFill>
              </a:rPr>
              <a:t>Application to schizophrenia data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800" b="1" dirty="0">
                <a:solidFill>
                  <a:schemeClr val="bg1">
                    <a:lumMod val="50000"/>
                  </a:schemeClr>
                </a:solidFill>
              </a:rPr>
              <a:t>Discussion</a:t>
            </a:r>
          </a:p>
        </p:txBody>
      </p:sp>
      <p:pic>
        <p:nvPicPr>
          <p:cNvPr id="9" name="그림 8" descr="G:\성경이\최근작업\프로젝트\2014_farvat\works\rv_tdt\sim\0616_results\power\pop\power_0.001.tiff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699"/>
          <a:stretch/>
        </p:blipFill>
        <p:spPr bwMode="auto">
          <a:xfrm>
            <a:off x="984969" y="2431713"/>
            <a:ext cx="3960000" cy="4104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/>
          <p:cNvSpPr txBox="1"/>
          <p:nvPr/>
        </p:nvSpPr>
        <p:spPr>
          <a:xfrm>
            <a:off x="466697" y="-49609"/>
            <a:ext cx="388928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700" b="1" dirty="0">
                <a:solidFill>
                  <a:schemeClr val="bg1"/>
                </a:solidFill>
              </a:rPr>
              <a:t>Introduction</a:t>
            </a:r>
          </a:p>
          <a:p>
            <a:pPr algn="r"/>
            <a:r>
              <a:rPr lang="en-US" altLang="ko-KR" sz="700" b="1" dirty="0">
                <a:solidFill>
                  <a:schemeClr val="bg1"/>
                </a:solidFill>
              </a:rPr>
              <a:t>An overview of rare-variant analysis</a:t>
            </a:r>
          </a:p>
          <a:p>
            <a:pPr algn="r"/>
            <a:r>
              <a:rPr lang="en-US" altLang="ko-KR" sz="700" b="1" dirty="0"/>
              <a:t>Family-based rare-variant association test</a:t>
            </a:r>
          </a:p>
          <a:p>
            <a:pPr algn="r"/>
            <a:r>
              <a:rPr lang="en-US" altLang="ko-KR" sz="700" b="1" dirty="0">
                <a:solidFill>
                  <a:schemeClr val="bg1"/>
                </a:solidFill>
              </a:rPr>
              <a:t>Family-based rare-variant association test for X-linked genes</a:t>
            </a:r>
          </a:p>
          <a:p>
            <a:pPr algn="r"/>
            <a:r>
              <a:rPr lang="en-US" altLang="ko-KR" sz="700" b="1" dirty="0">
                <a:solidFill>
                  <a:schemeClr val="bg1"/>
                </a:solidFill>
              </a:rPr>
              <a:t>Summary and Conclusion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ECC88D7-4FEA-4BFA-A139-DD4401A4C35F}" type="slidenum">
              <a:rPr lang="en-US" altLang="ko-KR" smtClean="0"/>
              <a:pPr>
                <a:defRPr/>
              </a:pPr>
              <a:t>26</a:t>
            </a:fld>
            <a:endParaRPr lang="en-US" altLang="ko-KR" dirty="0"/>
          </a:p>
        </p:txBody>
      </p:sp>
      <p:sp>
        <p:nvSpPr>
          <p:cNvPr id="11" name="직사각형 10"/>
          <p:cNvSpPr/>
          <p:nvPr/>
        </p:nvSpPr>
        <p:spPr>
          <a:xfrm>
            <a:off x="984175" y="1999020"/>
            <a:ext cx="446677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latin typeface="+mn-ea"/>
                <a:ea typeface="+mn-ea"/>
              </a:rPr>
              <a:t>Figure 3.5 Empirical power estimates under the presence of </a:t>
            </a:r>
            <a:endParaRPr lang="en-US" altLang="ko-KR" sz="1200" dirty="0" smtClean="0">
              <a:latin typeface="+mn-ea"/>
              <a:ea typeface="+mn-ea"/>
            </a:endParaRPr>
          </a:p>
          <a:p>
            <a:r>
              <a:rPr lang="en-US" altLang="ko-KR" sz="1200" dirty="0">
                <a:latin typeface="+mn-ea"/>
                <a:ea typeface="+mn-ea"/>
              </a:rPr>
              <a:t> </a:t>
            </a:r>
            <a:r>
              <a:rPr lang="en-US" altLang="ko-KR" sz="1200" dirty="0" smtClean="0">
                <a:latin typeface="+mn-ea"/>
                <a:ea typeface="+mn-ea"/>
              </a:rPr>
              <a:t>             population </a:t>
            </a:r>
            <a:r>
              <a:rPr lang="en-US" altLang="ko-KR" sz="1200" dirty="0">
                <a:latin typeface="+mn-ea"/>
                <a:ea typeface="+mn-ea"/>
              </a:rPr>
              <a:t>substructure.</a:t>
            </a:r>
          </a:p>
        </p:txBody>
      </p:sp>
      <p:pic>
        <p:nvPicPr>
          <p:cNvPr id="12" name="Picture 4" descr="power_nsnp_30_0"/>
          <p:cNvPicPr>
            <a:picLocks noChangeAspect="1" noChangeArrowheads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391"/>
          <a:stretch/>
        </p:blipFill>
        <p:spPr bwMode="auto">
          <a:xfrm>
            <a:off x="4788024" y="5760547"/>
            <a:ext cx="4320000" cy="1187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타원 12"/>
          <p:cNvSpPr/>
          <p:nvPr/>
        </p:nvSpPr>
        <p:spPr>
          <a:xfrm>
            <a:off x="1270599" y="5373216"/>
            <a:ext cx="1080000" cy="1080000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4149408" y="5819660"/>
            <a:ext cx="720000" cy="720000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5123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ko-KR" b="1" dirty="0">
                <a:latin typeface="+mn-ea"/>
                <a:cs typeface="Arial" pitchFamily="34" charset="0"/>
              </a:rPr>
              <a:t>Data Description</a:t>
            </a:r>
          </a:p>
          <a:p>
            <a:pPr lvl="1"/>
            <a:r>
              <a:rPr lang="en-US" altLang="ko-KR" sz="1800" dirty="0">
                <a:latin typeface="+mn-ea"/>
                <a:cs typeface="Arial" pitchFamily="34" charset="0"/>
              </a:rPr>
              <a:t>108 German samples (36 pedigrees)</a:t>
            </a:r>
          </a:p>
          <a:p>
            <a:pPr lvl="2"/>
            <a:r>
              <a:rPr lang="en-US" altLang="ko-KR" sz="1600" dirty="0">
                <a:latin typeface="+mn-ea"/>
                <a:cs typeface="Arial" pitchFamily="34" charset="0"/>
              </a:rPr>
              <a:t>Mendelian error 1 pedigree (sbn-235)</a:t>
            </a:r>
          </a:p>
          <a:p>
            <a:pPr lvl="2"/>
            <a:r>
              <a:rPr lang="en-US" altLang="ko-KR" sz="1600" dirty="0">
                <a:latin typeface="+mn-ea"/>
                <a:cs typeface="Arial" pitchFamily="34" charset="0"/>
              </a:rPr>
              <a:t>After filtering, 105 samples (35 pedigrees)</a:t>
            </a:r>
          </a:p>
          <a:p>
            <a:pPr lvl="1"/>
            <a:endParaRPr lang="en-US" altLang="ko-KR" sz="1000" dirty="0" smtClean="0">
              <a:latin typeface="+mn-ea"/>
              <a:cs typeface="Arial" pitchFamily="34" charset="0"/>
            </a:endParaRPr>
          </a:p>
          <a:p>
            <a:pPr lvl="1"/>
            <a:r>
              <a:rPr lang="en-US" altLang="ko-KR" sz="1800" dirty="0" smtClean="0">
                <a:latin typeface="+mn-ea"/>
                <a:cs typeface="Arial" pitchFamily="34" charset="0"/>
              </a:rPr>
              <a:t>Prevalence </a:t>
            </a:r>
            <a:r>
              <a:rPr lang="en-US" altLang="ko-KR" sz="1800" dirty="0">
                <a:latin typeface="+mn-ea"/>
                <a:cs typeface="Arial" pitchFamily="34" charset="0"/>
              </a:rPr>
              <a:t>of schizophrenia : 0.0063 </a:t>
            </a:r>
          </a:p>
          <a:p>
            <a:pPr lvl="1"/>
            <a:endParaRPr lang="en-US" altLang="ko-KR" sz="1000" dirty="0" smtClean="0">
              <a:latin typeface="+mn-ea"/>
              <a:cs typeface="Arial" pitchFamily="34" charset="0"/>
            </a:endParaRPr>
          </a:p>
          <a:p>
            <a:pPr lvl="1"/>
            <a:r>
              <a:rPr lang="en-US" altLang="ko-KR" sz="1800" dirty="0" smtClean="0">
                <a:latin typeface="+mn-ea"/>
                <a:cs typeface="Arial" pitchFamily="34" charset="0"/>
              </a:rPr>
              <a:t>31,046 </a:t>
            </a:r>
            <a:r>
              <a:rPr lang="en-US" altLang="ko-KR" sz="1800" dirty="0">
                <a:latin typeface="+mn-ea"/>
                <a:cs typeface="Arial" pitchFamily="34" charset="0"/>
              </a:rPr>
              <a:t>Rare SNPs (CHR1~22)</a:t>
            </a:r>
          </a:p>
          <a:p>
            <a:pPr lvl="1"/>
            <a:endParaRPr lang="en-US" altLang="ko-KR" sz="1000" dirty="0" smtClean="0">
              <a:latin typeface="+mn-ea"/>
              <a:cs typeface="Arial" pitchFamily="34" charset="0"/>
            </a:endParaRPr>
          </a:p>
          <a:p>
            <a:pPr lvl="1"/>
            <a:r>
              <a:rPr lang="en-US" altLang="ko-KR" sz="1800" dirty="0" smtClean="0">
                <a:latin typeface="+mn-ea"/>
                <a:cs typeface="Arial" pitchFamily="34" charset="0"/>
              </a:rPr>
              <a:t># </a:t>
            </a:r>
            <a:r>
              <a:rPr lang="en-US" altLang="ko-KR" sz="1800" dirty="0">
                <a:latin typeface="+mn-ea"/>
                <a:cs typeface="Arial" pitchFamily="34" charset="0"/>
              </a:rPr>
              <a:t>of genes (annotation using SnpEff soft)</a:t>
            </a:r>
          </a:p>
          <a:p>
            <a:pPr lvl="2"/>
            <a:r>
              <a:rPr lang="en-US" altLang="ko-KR" sz="1600" b="1" dirty="0">
                <a:latin typeface="+mn-ea"/>
                <a:cs typeface="Arial" pitchFamily="34" charset="0"/>
              </a:rPr>
              <a:t>High : 1,805</a:t>
            </a:r>
          </a:p>
          <a:p>
            <a:pPr lvl="2"/>
            <a:r>
              <a:rPr lang="en-US" altLang="ko-KR" sz="1600" b="1" dirty="0">
                <a:latin typeface="+mn-ea"/>
                <a:cs typeface="Arial" pitchFamily="34" charset="0"/>
              </a:rPr>
              <a:t>MOD : 11,248</a:t>
            </a:r>
          </a:p>
          <a:p>
            <a:pPr lvl="2"/>
            <a:r>
              <a:rPr lang="en-US" altLang="ko-KR" sz="1600" dirty="0">
                <a:latin typeface="+mn-ea"/>
                <a:cs typeface="Arial" pitchFamily="34" charset="0"/>
              </a:rPr>
              <a:t>LOW : 166</a:t>
            </a:r>
          </a:p>
          <a:p>
            <a:pPr lvl="1"/>
            <a:endParaRPr lang="en-US" altLang="ko-KR" sz="1800" dirty="0">
              <a:latin typeface="+mn-ea"/>
              <a:cs typeface="Arial" pitchFamily="34" charset="0"/>
            </a:endParaRPr>
          </a:p>
          <a:p>
            <a:pPr lvl="1"/>
            <a:endParaRPr lang="en-US" altLang="ko-KR" sz="1800" dirty="0">
              <a:latin typeface="+mn-ea"/>
              <a:cs typeface="Arial" pitchFamily="34" charset="0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Application to schizophrenia data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4572000" y="4270"/>
            <a:ext cx="4572000" cy="5179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4860032" y="-31333"/>
            <a:ext cx="20040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800" b="1" dirty="0" smtClean="0">
                <a:solidFill>
                  <a:schemeClr val="bg1">
                    <a:lumMod val="50000"/>
                  </a:schemeClr>
                </a:solidFill>
              </a:rPr>
              <a:t>Method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800" b="1" dirty="0" smtClean="0">
                <a:solidFill>
                  <a:schemeClr val="bg1">
                    <a:lumMod val="50000"/>
                  </a:schemeClr>
                </a:solidFill>
              </a:rPr>
              <a:t>Simulation </a:t>
            </a:r>
            <a:r>
              <a:rPr lang="en-US" altLang="ko-KR" sz="800" b="1" dirty="0">
                <a:solidFill>
                  <a:schemeClr val="bg1">
                    <a:lumMod val="50000"/>
                  </a:schemeClr>
                </a:solidFill>
              </a:rPr>
              <a:t>study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800" b="1" dirty="0">
                <a:solidFill>
                  <a:schemeClr val="bg1"/>
                </a:solidFill>
              </a:rPr>
              <a:t>Application to schizophrenia data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800" b="1" dirty="0">
                <a:solidFill>
                  <a:schemeClr val="bg1">
                    <a:lumMod val="50000"/>
                  </a:schemeClr>
                </a:solidFill>
              </a:rPr>
              <a:t>Discussion</a:t>
            </a:r>
          </a:p>
        </p:txBody>
      </p:sp>
      <p:grpSp>
        <p:nvGrpSpPr>
          <p:cNvPr id="9" name="그룹 8"/>
          <p:cNvGrpSpPr/>
          <p:nvPr/>
        </p:nvGrpSpPr>
        <p:grpSpPr>
          <a:xfrm>
            <a:off x="6817965" y="1681758"/>
            <a:ext cx="1137270" cy="951855"/>
            <a:chOff x="6732240" y="1268760"/>
            <a:chExt cx="1137270" cy="951855"/>
          </a:xfrm>
        </p:grpSpPr>
        <p:sp>
          <p:nvSpPr>
            <p:cNvPr id="10" name="직사각형 9"/>
            <p:cNvSpPr/>
            <p:nvPr/>
          </p:nvSpPr>
          <p:spPr bwMode="auto">
            <a:xfrm>
              <a:off x="6732240" y="1268760"/>
              <a:ext cx="314325" cy="280987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타원 10"/>
            <p:cNvSpPr/>
            <p:nvPr/>
          </p:nvSpPr>
          <p:spPr bwMode="auto">
            <a:xfrm>
              <a:off x="7555185" y="1268760"/>
              <a:ext cx="314325" cy="284163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12" name="직선 연결선 11"/>
            <p:cNvCxnSpPr/>
            <p:nvPr/>
          </p:nvCxnSpPr>
          <p:spPr bwMode="auto">
            <a:xfrm>
              <a:off x="7029797" y="1412776"/>
              <a:ext cx="5400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/>
            <p:cNvCxnSpPr/>
            <p:nvPr/>
          </p:nvCxnSpPr>
          <p:spPr bwMode="auto">
            <a:xfrm rot="5400000">
              <a:off x="7038304" y="1691732"/>
              <a:ext cx="5400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직사각형 13"/>
            <p:cNvSpPr/>
            <p:nvPr/>
          </p:nvSpPr>
          <p:spPr bwMode="auto">
            <a:xfrm>
              <a:off x="7147520" y="1960265"/>
              <a:ext cx="314325" cy="26035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466697" y="-49609"/>
            <a:ext cx="388928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700" b="1" dirty="0">
                <a:solidFill>
                  <a:schemeClr val="bg1"/>
                </a:solidFill>
              </a:rPr>
              <a:t>Introduction</a:t>
            </a:r>
          </a:p>
          <a:p>
            <a:pPr algn="r"/>
            <a:r>
              <a:rPr lang="en-US" altLang="ko-KR" sz="700" b="1" dirty="0">
                <a:solidFill>
                  <a:schemeClr val="bg1"/>
                </a:solidFill>
              </a:rPr>
              <a:t>An overview of rare-variant analysis</a:t>
            </a:r>
          </a:p>
          <a:p>
            <a:pPr algn="r"/>
            <a:r>
              <a:rPr lang="en-US" altLang="ko-KR" sz="700" b="1" dirty="0"/>
              <a:t>Family-based rare-variant association test</a:t>
            </a:r>
          </a:p>
          <a:p>
            <a:pPr algn="r"/>
            <a:r>
              <a:rPr lang="en-US" altLang="ko-KR" sz="700" b="1" dirty="0">
                <a:solidFill>
                  <a:schemeClr val="bg1"/>
                </a:solidFill>
              </a:rPr>
              <a:t>Family-based rare-variant association test for X-linked genes</a:t>
            </a:r>
          </a:p>
          <a:p>
            <a:pPr algn="r"/>
            <a:r>
              <a:rPr lang="en-US" altLang="ko-KR" sz="700" b="1" dirty="0">
                <a:solidFill>
                  <a:schemeClr val="bg1"/>
                </a:solidFill>
              </a:rPr>
              <a:t>Summary and Conclusion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ECC88D7-4FEA-4BFA-A139-DD4401A4C35F}" type="slidenum">
              <a:rPr lang="en-US" altLang="ko-KR" smtClean="0"/>
              <a:pPr>
                <a:defRPr/>
              </a:pPr>
              <a:t>27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532270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Application to schizophrenia data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4572000" y="4270"/>
            <a:ext cx="4572000" cy="5179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4860032" y="-31333"/>
            <a:ext cx="20040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800" b="1" dirty="0">
                <a:solidFill>
                  <a:schemeClr val="bg1">
                    <a:lumMod val="50000"/>
                  </a:schemeClr>
                </a:solidFill>
              </a:rPr>
              <a:t>Method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800" b="1" dirty="0">
                <a:solidFill>
                  <a:schemeClr val="bg1">
                    <a:lumMod val="50000"/>
                  </a:schemeClr>
                </a:solidFill>
              </a:rPr>
              <a:t>Simulation study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800" b="1" dirty="0">
                <a:solidFill>
                  <a:schemeClr val="bg1"/>
                </a:solidFill>
              </a:rPr>
              <a:t>Application to schizophrenia data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800" b="1" dirty="0">
                <a:solidFill>
                  <a:schemeClr val="bg1">
                    <a:lumMod val="50000"/>
                  </a:schemeClr>
                </a:solidFill>
              </a:rPr>
              <a:t>Discussion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66697" y="-49609"/>
            <a:ext cx="388928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700" b="1" dirty="0">
                <a:solidFill>
                  <a:schemeClr val="bg1"/>
                </a:solidFill>
              </a:rPr>
              <a:t>Introduction</a:t>
            </a:r>
          </a:p>
          <a:p>
            <a:pPr algn="r"/>
            <a:r>
              <a:rPr lang="en-US" altLang="ko-KR" sz="700" b="1" dirty="0">
                <a:solidFill>
                  <a:schemeClr val="bg1"/>
                </a:solidFill>
              </a:rPr>
              <a:t>An overview of rare-variant analysis</a:t>
            </a:r>
          </a:p>
          <a:p>
            <a:pPr algn="r"/>
            <a:r>
              <a:rPr lang="en-US" altLang="ko-KR" sz="700" b="1" dirty="0"/>
              <a:t>Family-based rare-variant association test</a:t>
            </a:r>
          </a:p>
          <a:p>
            <a:pPr algn="r"/>
            <a:r>
              <a:rPr lang="en-US" altLang="ko-KR" sz="700" b="1" dirty="0">
                <a:solidFill>
                  <a:schemeClr val="bg1"/>
                </a:solidFill>
              </a:rPr>
              <a:t>Family-based rare-variant association test for X-linked genes</a:t>
            </a:r>
          </a:p>
          <a:p>
            <a:pPr algn="r"/>
            <a:r>
              <a:rPr lang="en-US" altLang="ko-KR" sz="700" b="1" dirty="0">
                <a:solidFill>
                  <a:schemeClr val="bg1"/>
                </a:solidFill>
              </a:rPr>
              <a:t>Summary and Conclusion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ECC88D7-4FEA-4BFA-A139-DD4401A4C35F}" type="slidenum">
              <a:rPr lang="en-US" altLang="ko-KR" smtClean="0"/>
              <a:pPr>
                <a:defRPr/>
              </a:pPr>
              <a:t>28</a:t>
            </a:fld>
            <a:endParaRPr lang="en-US" altLang="ko-KR" dirty="0"/>
          </a:p>
        </p:txBody>
      </p:sp>
      <p:sp>
        <p:nvSpPr>
          <p:cNvPr id="10" name="직사각형 9"/>
          <p:cNvSpPr/>
          <p:nvPr/>
        </p:nvSpPr>
        <p:spPr>
          <a:xfrm>
            <a:off x="460548" y="2003698"/>
            <a:ext cx="675885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latin typeface="+mn-ea"/>
                <a:ea typeface="+mn-ea"/>
              </a:rPr>
              <a:t>Table 3.7 Significant results from the rare variant association analysis with schizophrenia data. </a:t>
            </a:r>
          </a:p>
        </p:txBody>
      </p:sp>
      <p:pic>
        <p:nvPicPr>
          <p:cNvPr id="14" name="내용 개체 틀 1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6725" y="2276872"/>
            <a:ext cx="8229600" cy="3272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741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466696" y="1277268"/>
            <a:ext cx="8425784" cy="5320084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2200" dirty="0">
                <a:latin typeface="+mn-ea"/>
              </a:rPr>
              <a:t>In this chapter, we proposed burden-type, C-alpha-type and SKAT-O-type statistics for the association analysis of rare variants for binary traits with extended families.  </a:t>
            </a:r>
            <a:endParaRPr lang="en-US" altLang="ko-KR" sz="2200" dirty="0" smtClean="0">
              <a:latin typeface="+mn-ea"/>
            </a:endParaRPr>
          </a:p>
          <a:p>
            <a:endParaRPr lang="en-US" altLang="ko-KR" sz="2200" dirty="0" smtClean="0">
              <a:latin typeface="+mn-ea"/>
            </a:endParaRPr>
          </a:p>
          <a:p>
            <a:r>
              <a:rPr lang="en-US" altLang="ko-KR" sz="2200" dirty="0" smtClean="0">
                <a:latin typeface="+mn-ea"/>
              </a:rPr>
              <a:t>With </a:t>
            </a:r>
            <a:r>
              <a:rPr lang="en-US" altLang="ko-KR" sz="2200" dirty="0">
                <a:latin typeface="+mn-ea"/>
              </a:rPr>
              <a:t>extensive </a:t>
            </a:r>
            <a:r>
              <a:rPr lang="en-US" altLang="ko-KR" sz="2200" dirty="0" smtClean="0">
                <a:latin typeface="+mn-ea"/>
              </a:rPr>
              <a:t>simulations, </a:t>
            </a:r>
            <a:r>
              <a:rPr lang="en-US" altLang="ko-KR" sz="2200" b="1" i="1" dirty="0">
                <a:latin typeface="+mn-ea"/>
              </a:rPr>
              <a:t>FARVAT</a:t>
            </a:r>
            <a:r>
              <a:rPr lang="en-US" altLang="ko-KR" sz="2200" baseline="-25000" dirty="0">
                <a:latin typeface="+mn-ea"/>
              </a:rPr>
              <a:t>o</a:t>
            </a:r>
            <a:r>
              <a:rPr lang="en-US" altLang="ko-KR" sz="2200" dirty="0">
                <a:latin typeface="+mn-ea"/>
              </a:rPr>
              <a:t> seemed to be a robust choice for the analysis of rare variants in extended </a:t>
            </a:r>
            <a:r>
              <a:rPr lang="en-US" altLang="ko-KR" sz="2200" dirty="0" smtClean="0">
                <a:latin typeface="+mn-ea"/>
              </a:rPr>
              <a:t>families.</a:t>
            </a:r>
          </a:p>
          <a:p>
            <a:endParaRPr lang="en-US" altLang="ko-KR" sz="2200" dirty="0" smtClean="0">
              <a:latin typeface="+mn-ea"/>
            </a:endParaRPr>
          </a:p>
          <a:p>
            <a:r>
              <a:rPr lang="en-US" altLang="ko-KR" sz="2200" dirty="0" smtClean="0">
                <a:latin typeface="+mn-ea"/>
              </a:rPr>
              <a:t>Furthermore the proposed method enables the analysis of rare variants within extended families, and its application to extended families may provide a breakthrough for the success of genetic association analysis.</a:t>
            </a:r>
          </a:p>
          <a:p>
            <a:endParaRPr lang="en-US" altLang="ko-KR" sz="2200" dirty="0">
              <a:latin typeface="+mn-ea"/>
            </a:endParaRPr>
          </a:p>
          <a:p>
            <a:r>
              <a:rPr lang="en-US" altLang="ko-KR" sz="2200" b="1" dirty="0">
                <a:latin typeface="+mn-ea"/>
              </a:rPr>
              <a:t>This chapter was published in </a:t>
            </a:r>
            <a:r>
              <a:rPr lang="en-US" altLang="ko-KR" sz="2200" b="1" dirty="0" smtClean="0">
                <a:latin typeface="+mn-ea"/>
              </a:rPr>
              <a:t>Bioinformatics.</a:t>
            </a:r>
          </a:p>
          <a:p>
            <a:pPr marL="457200" lvl="1" indent="0">
              <a:buNone/>
            </a:pPr>
            <a:r>
              <a:rPr lang="en-US" altLang="ko-KR" sz="1400" dirty="0" smtClean="0">
                <a:latin typeface="+mn-ea"/>
              </a:rPr>
              <a:t>Choi, </a:t>
            </a:r>
            <a:r>
              <a:rPr lang="en-US" altLang="ko-KR" sz="1400" dirty="0">
                <a:latin typeface="+mn-ea"/>
              </a:rPr>
              <a:t>Sungkyoung, et al. FARVAT: a family-based rare variant association test. Bioinformatics, </a:t>
            </a:r>
            <a:r>
              <a:rPr lang="en-US" altLang="ko-KR" sz="1400" dirty="0" smtClean="0">
                <a:latin typeface="+mn-ea"/>
              </a:rPr>
              <a:t>(2014)</a:t>
            </a:r>
            <a:endParaRPr lang="en-US" altLang="ko-KR" sz="1400" dirty="0">
              <a:latin typeface="+mn-ea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Discussion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4572000" y="4270"/>
            <a:ext cx="4572000" cy="5179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4860032" y="-31333"/>
            <a:ext cx="20040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800" b="1" dirty="0">
                <a:solidFill>
                  <a:schemeClr val="bg1">
                    <a:lumMod val="50000"/>
                  </a:schemeClr>
                </a:solidFill>
              </a:rPr>
              <a:t>Method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800" b="1" dirty="0">
                <a:solidFill>
                  <a:schemeClr val="bg1">
                    <a:lumMod val="50000"/>
                  </a:schemeClr>
                </a:solidFill>
              </a:rPr>
              <a:t>Simulation study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800" b="1" dirty="0">
                <a:solidFill>
                  <a:schemeClr val="bg1">
                    <a:lumMod val="50000"/>
                  </a:schemeClr>
                </a:solidFill>
              </a:rPr>
              <a:t>Application to schizophrenia data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800" b="1" dirty="0">
                <a:solidFill>
                  <a:schemeClr val="bg1"/>
                </a:solidFill>
              </a:rPr>
              <a:t>Discussion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66697" y="-49609"/>
            <a:ext cx="388928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700" b="1" dirty="0">
                <a:solidFill>
                  <a:schemeClr val="bg1"/>
                </a:solidFill>
              </a:rPr>
              <a:t>Introduction</a:t>
            </a:r>
          </a:p>
          <a:p>
            <a:pPr algn="r"/>
            <a:r>
              <a:rPr lang="en-US" altLang="ko-KR" sz="700" b="1" dirty="0">
                <a:solidFill>
                  <a:schemeClr val="bg1"/>
                </a:solidFill>
              </a:rPr>
              <a:t>An overview of rare-variant analysis</a:t>
            </a:r>
          </a:p>
          <a:p>
            <a:pPr algn="r"/>
            <a:r>
              <a:rPr lang="en-US" altLang="ko-KR" sz="700" b="1" dirty="0"/>
              <a:t>Family-based rare-variant association test</a:t>
            </a:r>
          </a:p>
          <a:p>
            <a:pPr algn="r"/>
            <a:r>
              <a:rPr lang="en-US" altLang="ko-KR" sz="700" b="1" dirty="0">
                <a:solidFill>
                  <a:schemeClr val="bg1"/>
                </a:solidFill>
              </a:rPr>
              <a:t>Family-based rare-variant association test for X-linked genes</a:t>
            </a:r>
          </a:p>
          <a:p>
            <a:pPr algn="r"/>
            <a:r>
              <a:rPr lang="en-US" altLang="ko-KR" sz="700" b="1" dirty="0">
                <a:solidFill>
                  <a:schemeClr val="bg1"/>
                </a:solidFill>
              </a:rPr>
              <a:t>Summary and Conclusion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ECC88D7-4FEA-4BFA-A139-DD4401A4C35F}" type="slidenum">
              <a:rPr lang="en-US" altLang="ko-KR" smtClean="0"/>
              <a:pPr>
                <a:defRPr/>
              </a:pPr>
              <a:t>29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809198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내용 개체 틀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2000" y="1628238"/>
            <a:ext cx="6240000" cy="4680000"/>
          </a:xfr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GWAS catalogs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4572000" y="4270"/>
            <a:ext cx="4572000" cy="5179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66697" y="-49609"/>
            <a:ext cx="388928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700" b="1" dirty="0" smtClean="0"/>
              <a:t>Introduction</a:t>
            </a:r>
          </a:p>
          <a:p>
            <a:pPr algn="r"/>
            <a:r>
              <a:rPr lang="en-US" altLang="ko-KR" sz="700" b="1" dirty="0">
                <a:solidFill>
                  <a:schemeClr val="bg1"/>
                </a:solidFill>
              </a:rPr>
              <a:t>An overview of rare-variant </a:t>
            </a:r>
            <a:r>
              <a:rPr lang="en-US" altLang="ko-KR" sz="700" b="1" dirty="0" smtClean="0">
                <a:solidFill>
                  <a:schemeClr val="bg1"/>
                </a:solidFill>
              </a:rPr>
              <a:t>analysis</a:t>
            </a:r>
          </a:p>
          <a:p>
            <a:pPr algn="r"/>
            <a:r>
              <a:rPr lang="en-US" altLang="ko-KR" sz="700" b="1" dirty="0" smtClean="0">
                <a:solidFill>
                  <a:schemeClr val="bg1"/>
                </a:solidFill>
              </a:rPr>
              <a:t>Family-based </a:t>
            </a:r>
            <a:r>
              <a:rPr lang="en-US" altLang="ko-KR" sz="700" b="1" dirty="0">
                <a:solidFill>
                  <a:schemeClr val="bg1"/>
                </a:solidFill>
              </a:rPr>
              <a:t>rare-variant association test</a:t>
            </a:r>
          </a:p>
          <a:p>
            <a:pPr algn="r"/>
            <a:r>
              <a:rPr lang="en-US" altLang="ko-KR" sz="700" b="1" dirty="0">
                <a:solidFill>
                  <a:schemeClr val="bg1"/>
                </a:solidFill>
              </a:rPr>
              <a:t>Family-based </a:t>
            </a:r>
            <a:r>
              <a:rPr lang="en-US" altLang="ko-KR" sz="700" b="1" dirty="0" smtClean="0">
                <a:solidFill>
                  <a:schemeClr val="bg1"/>
                </a:solidFill>
              </a:rPr>
              <a:t>rare-variant association test </a:t>
            </a:r>
            <a:r>
              <a:rPr lang="en-US" altLang="ko-KR" sz="700" b="1" dirty="0">
                <a:solidFill>
                  <a:schemeClr val="bg1"/>
                </a:solidFill>
              </a:rPr>
              <a:t>for X-linked genes</a:t>
            </a:r>
          </a:p>
          <a:p>
            <a:pPr algn="r"/>
            <a:r>
              <a:rPr lang="en-US" altLang="ko-KR" sz="700" b="1" dirty="0">
                <a:solidFill>
                  <a:schemeClr val="bg1"/>
                </a:solidFill>
              </a:rPr>
              <a:t>Summary and </a:t>
            </a:r>
            <a:r>
              <a:rPr lang="en-US" altLang="ko-KR" sz="700" b="1" dirty="0" smtClean="0">
                <a:solidFill>
                  <a:schemeClr val="bg1"/>
                </a:solidFill>
              </a:rPr>
              <a:t>Conclusion</a:t>
            </a:r>
            <a:endParaRPr lang="en-US" altLang="ko-KR" sz="700" b="1" dirty="0">
              <a:solidFill>
                <a:schemeClr val="bg1"/>
              </a:solidFill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ECC88D7-4FEA-4BFA-A139-DD4401A4C35F}" type="slidenum">
              <a:rPr lang="en-US" altLang="ko-KR" smtClean="0"/>
              <a:pPr>
                <a:defRPr/>
              </a:pPr>
              <a:t>3</a:t>
            </a:fld>
            <a:endParaRPr lang="en-US" altLang="ko-KR" dirty="0"/>
          </a:p>
        </p:txBody>
      </p:sp>
      <p:sp>
        <p:nvSpPr>
          <p:cNvPr id="8" name="TextBox 7"/>
          <p:cNvSpPr txBox="1"/>
          <p:nvPr/>
        </p:nvSpPr>
        <p:spPr>
          <a:xfrm>
            <a:off x="4860032" y="-26567"/>
            <a:ext cx="26869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800" b="1" dirty="0">
                <a:solidFill>
                  <a:schemeClr val="bg1"/>
                </a:solidFill>
              </a:rPr>
              <a:t>The background on genetic association studies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800" b="1" dirty="0" smtClean="0">
                <a:solidFill>
                  <a:schemeClr val="bg1">
                    <a:lumMod val="50000"/>
                  </a:schemeClr>
                </a:solidFill>
              </a:rPr>
              <a:t>Missing </a:t>
            </a:r>
            <a:r>
              <a:rPr lang="en-US" altLang="ko-KR" sz="800" b="1" dirty="0">
                <a:solidFill>
                  <a:schemeClr val="bg1">
                    <a:lumMod val="50000"/>
                  </a:schemeClr>
                </a:solidFill>
              </a:rPr>
              <a:t>heritability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800" b="1" dirty="0">
                <a:solidFill>
                  <a:schemeClr val="bg1">
                    <a:lumMod val="50000"/>
                  </a:schemeClr>
                </a:solidFill>
              </a:rPr>
              <a:t>Rare variant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800" b="1" dirty="0">
                <a:solidFill>
                  <a:schemeClr val="bg1">
                    <a:lumMod val="50000"/>
                  </a:schemeClr>
                </a:solidFill>
              </a:rPr>
              <a:t>X-chromosome in association studies</a:t>
            </a:r>
          </a:p>
        </p:txBody>
      </p:sp>
    </p:spTree>
    <p:extLst>
      <p:ext uri="{BB962C8B-B14F-4D97-AF65-F5344CB8AC3E}">
        <p14:creationId xmlns:p14="http://schemas.microsoft.com/office/powerpoint/2010/main" val="3062125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Arial" pitchFamily="34" charset="0"/>
              </a:rPr>
              <a:t>  </a:t>
            </a:r>
            <a:r>
              <a:rPr lang="en-US" altLang="ko-KR" dirty="0" err="1" smtClean="0">
                <a:latin typeface="Arial" pitchFamily="34" charset="0"/>
              </a:rPr>
              <a:t>amily</a:t>
            </a:r>
            <a:r>
              <a:rPr lang="en-US" altLang="ko-KR" dirty="0" smtClean="0">
                <a:latin typeface="Arial" pitchFamily="34" charset="0"/>
              </a:rPr>
              <a:t>-based rare-variant association test </a:t>
            </a:r>
            <a:r>
              <a:rPr lang="en-US" altLang="ko-KR" dirty="0">
                <a:latin typeface="Arial" pitchFamily="34" charset="0"/>
              </a:rPr>
              <a:t>for X-linked genes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961810" y="1829932"/>
            <a:ext cx="6274486" cy="3471276"/>
          </a:xfrm>
        </p:spPr>
        <p:txBody>
          <a:bodyPr>
            <a:noAutofit/>
          </a:bodyPr>
          <a:lstStyle/>
          <a:p>
            <a:pPr>
              <a:buClr>
                <a:srgbClr val="003366"/>
              </a:buClr>
            </a:pPr>
            <a:r>
              <a:rPr lang="en-US" altLang="ko-KR" sz="2000" b="1" dirty="0">
                <a:ea typeface="Arial Unicode MS" pitchFamily="50" charset="-127"/>
                <a:cs typeface="Times New Roman" pitchFamily="18" charset="0"/>
              </a:rPr>
              <a:t>Methods</a:t>
            </a:r>
          </a:p>
          <a:p>
            <a:pPr lvl="1">
              <a:lnSpc>
                <a:spcPct val="100000"/>
              </a:lnSpc>
              <a:buClr>
                <a:srgbClr val="003366"/>
              </a:buClr>
            </a:pPr>
            <a:r>
              <a:rPr lang="en-US" altLang="ko-KR" sz="1400" b="1" dirty="0" smtClean="0">
                <a:solidFill>
                  <a:prstClr val="black"/>
                </a:solidFill>
                <a:ea typeface="Arial Unicode MS" pitchFamily="50" charset="-127"/>
                <a:cs typeface="Times New Roman" pitchFamily="18" charset="0"/>
              </a:rPr>
              <a:t>Notations</a:t>
            </a:r>
            <a:endParaRPr lang="en-US" altLang="ko-KR" sz="1400" b="1" dirty="0">
              <a:solidFill>
                <a:prstClr val="black"/>
              </a:solidFill>
              <a:ea typeface="Arial Unicode MS" pitchFamily="50" charset="-127"/>
              <a:cs typeface="Times New Roman" pitchFamily="18" charset="0"/>
            </a:endParaRPr>
          </a:p>
          <a:p>
            <a:pPr lvl="1">
              <a:lnSpc>
                <a:spcPct val="100000"/>
              </a:lnSpc>
              <a:buClr>
                <a:srgbClr val="003366"/>
              </a:buClr>
            </a:pPr>
            <a:r>
              <a:rPr lang="en-US" altLang="ko-KR" sz="1400" b="1" dirty="0">
                <a:solidFill>
                  <a:prstClr val="black"/>
                </a:solidFill>
                <a:ea typeface="Arial Unicode MS" pitchFamily="50" charset="-127"/>
                <a:cs typeface="Times New Roman" pitchFamily="18" charset="0"/>
              </a:rPr>
              <a:t>X-linked rare variant association tests</a:t>
            </a:r>
          </a:p>
          <a:p>
            <a:pPr>
              <a:buClr>
                <a:srgbClr val="003366"/>
              </a:buClr>
            </a:pPr>
            <a:r>
              <a:rPr lang="en-US" altLang="ko-KR" sz="2000" b="1" dirty="0">
                <a:solidFill>
                  <a:prstClr val="black"/>
                </a:solidFill>
                <a:ea typeface="Arial Unicode MS" pitchFamily="50" charset="-127"/>
                <a:cs typeface="Times New Roman" pitchFamily="18" charset="0"/>
              </a:rPr>
              <a:t>Simulation study</a:t>
            </a:r>
          </a:p>
          <a:p>
            <a:pPr lvl="1">
              <a:lnSpc>
                <a:spcPct val="100000"/>
              </a:lnSpc>
              <a:buClr>
                <a:srgbClr val="003366"/>
              </a:buClr>
            </a:pPr>
            <a:r>
              <a:rPr lang="en-US" altLang="ko-KR" sz="1400" b="1" dirty="0">
                <a:solidFill>
                  <a:prstClr val="black"/>
                </a:solidFill>
                <a:ea typeface="Arial Unicode MS" pitchFamily="50" charset="-127"/>
                <a:cs typeface="Times New Roman" pitchFamily="18" charset="0"/>
              </a:rPr>
              <a:t>The simulation setting</a:t>
            </a:r>
          </a:p>
          <a:p>
            <a:pPr lvl="1">
              <a:lnSpc>
                <a:spcPct val="100000"/>
              </a:lnSpc>
              <a:buClr>
                <a:srgbClr val="003366"/>
              </a:buClr>
            </a:pPr>
            <a:r>
              <a:rPr lang="en-US" altLang="ko-KR" sz="1400" b="1" dirty="0">
                <a:solidFill>
                  <a:prstClr val="black"/>
                </a:solidFill>
                <a:ea typeface="Arial Unicode MS" pitchFamily="50" charset="-127"/>
                <a:cs typeface="Times New Roman" pitchFamily="18" charset="0"/>
              </a:rPr>
              <a:t>Evaluation with simulated data</a:t>
            </a:r>
          </a:p>
          <a:p>
            <a:pPr>
              <a:lnSpc>
                <a:spcPct val="100000"/>
              </a:lnSpc>
              <a:buClr>
                <a:srgbClr val="003366"/>
              </a:buClr>
            </a:pPr>
            <a:r>
              <a:rPr lang="en-US" altLang="ko-KR" sz="2000" b="1" dirty="0">
                <a:solidFill>
                  <a:prstClr val="black"/>
                </a:solidFill>
                <a:ea typeface="Arial Unicode MS" pitchFamily="50" charset="-127"/>
                <a:cs typeface="Times New Roman" pitchFamily="18" charset="0"/>
              </a:rPr>
              <a:t>Application to chronic obstructive pulmonary disease data</a:t>
            </a:r>
          </a:p>
          <a:p>
            <a:pPr>
              <a:buClr>
                <a:srgbClr val="003366"/>
              </a:buClr>
            </a:pPr>
            <a:r>
              <a:rPr lang="en-US" altLang="ko-KR" sz="2000" b="1" dirty="0">
                <a:solidFill>
                  <a:prstClr val="black"/>
                </a:solidFill>
                <a:ea typeface="Arial Unicode MS" pitchFamily="50" charset="-127"/>
                <a:cs typeface="Times New Roman" pitchFamily="18" charset="0"/>
              </a:rPr>
              <a:t>Discussion</a:t>
            </a:r>
            <a:endParaRPr lang="en-US" altLang="ko-KR" sz="2600" dirty="0">
              <a:ea typeface="Arial Unicode MS" pitchFamily="50" charset="-127"/>
              <a:cs typeface="Times New Roman" pitchFamily="18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76920" y="170389"/>
            <a:ext cx="68489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6600" b="1" spc="50" dirty="0" smtClean="0">
                <a:ln w="12700" cmpd="sng">
                  <a:solidFill>
                    <a:schemeClr val="accent6">
                      <a:lumMod val="75000"/>
                    </a:schemeClr>
                  </a:solidFill>
                  <a:prstDash val="solid"/>
                </a:ln>
                <a:solidFill>
                  <a:srgbClr val="9D4B07"/>
                </a:solidFill>
                <a:latin typeface="+mn-lt"/>
                <a:ea typeface="+mn-ea"/>
              </a:rPr>
              <a:t>F</a:t>
            </a:r>
            <a:endParaRPr kumimoji="0" lang="en-US" altLang="ko-KR" sz="6600" b="1" spc="50" dirty="0">
              <a:ln w="12700" cmpd="sng">
                <a:solidFill>
                  <a:schemeClr val="accent6">
                    <a:lumMod val="75000"/>
                  </a:schemeClr>
                </a:solidFill>
                <a:prstDash val="solid"/>
              </a:ln>
              <a:solidFill>
                <a:srgbClr val="9D4B07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84600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내용 개체 틀 1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r>
                  <a:rPr lang="en-US" altLang="ko-KR" sz="1800" dirty="0"/>
                  <a:t>For female,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ko-KR" altLang="ko-KR" sz="1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altLang="ko-KR" sz="180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sz="1800">
                            <a:latin typeface="Cambria Math" panose="02040503050406030204" pitchFamily="18" charset="0"/>
                          </a:rPr>
                          <m:t>ij</m:t>
                        </m:r>
                      </m:sub>
                      <m:sup>
                        <m:r>
                          <a:rPr lang="en-US" altLang="ko-KR" sz="1800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bSup>
                    <m:r>
                      <a:rPr lang="en-US" altLang="ko-KR" sz="18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ko-KR" altLang="ko-KR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ko-KR" altLang="ko-KR" sz="18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altLang="ko-KR" sz="1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1800" i="1">
                                  <a:latin typeface="Cambria Math" panose="02040503050406030204" pitchFamily="18" charset="0"/>
                                </a:rPr>
                                <m:t>𝑎𝑙𝑙𝑒𝑙𝑒</m:t>
                              </m:r>
                              <m:r>
                                <a:rPr lang="en-US" altLang="ko-KR" sz="18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sz="1800" i="1">
                                  <a:latin typeface="Cambria Math" panose="02040503050406030204" pitchFamily="18" charset="0"/>
                                </a:rPr>
                                <m:t>𝑐𝑜𝑢𝑛𝑡</m:t>
                              </m:r>
                              <m:r>
                                <a:rPr lang="en-US" altLang="ko-KR" sz="1800" i="1">
                                  <a:latin typeface="Cambria Math" panose="02040503050406030204" pitchFamily="18" charset="0"/>
                                </a:rPr>
                                <m:t> 0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sz="18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e>
                              <m:r>
                                <a:rPr lang="en-US" altLang="ko-KR" sz="1800" i="1">
                                  <a:latin typeface="Cambria Math" panose="02040503050406030204" pitchFamily="18" charset="0"/>
                                </a:rPr>
                                <m:t>𝑎𝑙𝑙𝑒𝑙𝑒</m:t>
                              </m:r>
                              <m:r>
                                <a:rPr lang="en-US" altLang="ko-KR" sz="18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sz="1800" i="1">
                                  <a:latin typeface="Cambria Math" panose="02040503050406030204" pitchFamily="18" charset="0"/>
                                </a:rPr>
                                <m:t>𝑐𝑜𝑢𝑛𝑡</m:t>
                              </m:r>
                              <m:r>
                                <a:rPr lang="en-US" altLang="ko-KR" sz="1800" i="1">
                                  <a:latin typeface="Cambria Math" panose="02040503050406030204" pitchFamily="18" charset="0"/>
                                </a:rPr>
                                <m:t> 1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sz="1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ko-KR" sz="18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e>
                              <m:r>
                                <a:rPr lang="en-US" altLang="ko-KR" sz="1800" i="1">
                                  <a:latin typeface="Cambria Math" panose="02040503050406030204" pitchFamily="18" charset="0"/>
                                </a:rPr>
                                <m:t>𝑎𝑙𝑙𝑒𝑙𝑒</m:t>
                              </m:r>
                              <m:r>
                                <a:rPr lang="en-US" altLang="ko-KR" sz="18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sz="1800" i="1">
                                  <a:latin typeface="Cambria Math" panose="02040503050406030204" pitchFamily="18" charset="0"/>
                                </a:rPr>
                                <m:t>𝑐𝑜𝑢𝑛𝑡</m:t>
                              </m:r>
                              <m:r>
                                <a:rPr lang="en-US" altLang="ko-KR" sz="1800" i="1">
                                  <a:latin typeface="Cambria Math" panose="02040503050406030204" pitchFamily="18" charset="0"/>
                                </a:rPr>
                                <m:t> 2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ko-KR" sz="1800" dirty="0"/>
                  <a:t> </a:t>
                </a:r>
                <a:r>
                  <a:rPr lang="en-US" altLang="ko-KR" sz="1800" dirty="0" smtClean="0"/>
                  <a:t>,</a:t>
                </a:r>
                <a:endParaRPr lang="en-US" altLang="ko-KR" sz="1800" dirty="0">
                  <a:latin typeface="+mn-ea"/>
                  <a:cs typeface="Arial" pitchFamily="34" charset="0"/>
                </a:endParaRPr>
              </a:p>
              <a:p>
                <a:pPr marL="0" indent="0">
                  <a:buNone/>
                </a:pPr>
                <a:r>
                  <a:rPr lang="en-US" altLang="ko-KR" sz="1800" dirty="0" smtClean="0"/>
                  <a:t>	</a:t>
                </a:r>
                <a:r>
                  <a:rPr lang="en-US" altLang="ko-KR" sz="1600" dirty="0" smtClean="0"/>
                  <a:t>where </a:t>
                </a:r>
                <a:r>
                  <a:rPr lang="en-US" altLang="ko-KR" sz="1600" i="1" dirty="0"/>
                  <a:t>d</a:t>
                </a:r>
                <a:r>
                  <a:rPr lang="en-US" altLang="ko-KR" sz="1600" dirty="0"/>
                  <a:t> : dosage compensation parameter</a:t>
                </a:r>
                <a:r>
                  <a:rPr lang="en-US" altLang="ko-KR" sz="1600" dirty="0" smtClean="0"/>
                  <a:t>,</a:t>
                </a:r>
              </a:p>
              <a:p>
                <a:pPr marL="400050" lvl="1" indent="0" eaLnBrk="1" fontAlgn="auto" hangingPunct="1">
                  <a:lnSpc>
                    <a:spcPct val="80000"/>
                  </a:lnSpc>
                  <a:spcBef>
                    <a:spcPts val="1000"/>
                  </a:spcBef>
                  <a:spcAft>
                    <a:spcPts val="0"/>
                  </a:spcAft>
                  <a:buNone/>
                </a:pPr>
                <a:r>
                  <a:rPr lang="en-US" altLang="ko-KR" sz="1600" dirty="0"/>
                  <a:t>	</a:t>
                </a:r>
                <a:r>
                  <a:rPr lang="en-US" altLang="ko-KR" sz="1600" i="1" dirty="0" smtClean="0"/>
                  <a:t>         d</a:t>
                </a:r>
                <a:r>
                  <a:rPr lang="en-US" altLang="ko-KR" sz="1600" dirty="0" smtClean="0"/>
                  <a:t> </a:t>
                </a:r>
                <a:r>
                  <a:rPr lang="en-US" altLang="ko-KR" sz="1600" dirty="0"/>
                  <a:t>= </a:t>
                </a:r>
                <a:r>
                  <a:rPr lang="en-US" altLang="ko-KR" sz="1600" dirty="0" smtClean="0"/>
                  <a:t>0.5</a:t>
                </a:r>
                <a:r>
                  <a:rPr lang="en-US" altLang="ko-KR" sz="1600" dirty="0" smtClean="0">
                    <a:latin typeface="+mn-ea"/>
                  </a:rPr>
                  <a:t>	⇒ </a:t>
                </a:r>
                <a:r>
                  <a:rPr lang="en-US" altLang="ko-KR" sz="1600" dirty="0">
                    <a:latin typeface="+mn-ea"/>
                  </a:rPr>
                  <a:t>XCI</a:t>
                </a:r>
              </a:p>
              <a:p>
                <a:pPr marL="400050" lvl="1" indent="0" eaLnBrk="1" fontAlgn="auto" hangingPunct="1">
                  <a:lnSpc>
                    <a:spcPct val="80000"/>
                  </a:lnSpc>
                  <a:spcBef>
                    <a:spcPts val="1000"/>
                  </a:spcBef>
                  <a:spcAft>
                    <a:spcPts val="0"/>
                  </a:spcAft>
                  <a:buNone/>
                </a:pPr>
                <a:r>
                  <a:rPr lang="en-US" altLang="ko-KR" sz="1600" dirty="0">
                    <a:latin typeface="+mn-ea"/>
                  </a:rPr>
                  <a:t>	</a:t>
                </a:r>
                <a:r>
                  <a:rPr lang="en-US" altLang="ko-KR" sz="1600" dirty="0" smtClean="0">
                    <a:latin typeface="+mn-ea"/>
                  </a:rPr>
                  <a:t>         </a:t>
                </a:r>
                <a:r>
                  <a:rPr lang="en-US" altLang="ko-KR" sz="1600" i="1" dirty="0" smtClean="0">
                    <a:latin typeface="+mn-ea"/>
                  </a:rPr>
                  <a:t>d</a:t>
                </a:r>
                <a:r>
                  <a:rPr lang="en-US" altLang="ko-KR" sz="1600" dirty="0" smtClean="0">
                    <a:latin typeface="+mn-ea"/>
                  </a:rPr>
                  <a:t> </a:t>
                </a:r>
                <a:r>
                  <a:rPr lang="en-US" altLang="ko-KR" sz="1600" dirty="0">
                    <a:latin typeface="+mn-ea"/>
                  </a:rPr>
                  <a:t>= </a:t>
                </a:r>
                <a:r>
                  <a:rPr lang="en-US" altLang="ko-KR" sz="1600" dirty="0" smtClean="0">
                    <a:latin typeface="+mn-ea"/>
                  </a:rPr>
                  <a:t>1	⇒ </a:t>
                </a:r>
                <a:r>
                  <a:rPr lang="en-US" altLang="ko-KR" sz="1600" dirty="0">
                    <a:latin typeface="+mn-ea"/>
                  </a:rPr>
                  <a:t>escaped XCI (E-XCI)</a:t>
                </a:r>
              </a:p>
              <a:p>
                <a:pPr marL="400050" lvl="1" indent="0" eaLnBrk="1" fontAlgn="auto" hangingPunct="1">
                  <a:lnSpc>
                    <a:spcPct val="80000"/>
                  </a:lnSpc>
                  <a:spcBef>
                    <a:spcPts val="1000"/>
                  </a:spcBef>
                  <a:spcAft>
                    <a:spcPts val="0"/>
                  </a:spcAft>
                  <a:buNone/>
                </a:pPr>
                <a:r>
                  <a:rPr lang="en-US" altLang="ko-KR" sz="1600" i="1" dirty="0" smtClean="0">
                    <a:latin typeface="+mn-ea"/>
                  </a:rPr>
                  <a:t>                d</a:t>
                </a:r>
                <a:r>
                  <a:rPr lang="en-US" altLang="ko-KR" sz="1600" dirty="0" smtClean="0">
                    <a:latin typeface="+mn-ea"/>
                  </a:rPr>
                  <a:t> </a:t>
                </a:r>
                <a:r>
                  <a:rPr lang="en-US" altLang="ko-KR" sz="1600" dirty="0">
                    <a:latin typeface="+mn-ea"/>
                  </a:rPr>
                  <a:t>= 0.25, </a:t>
                </a:r>
                <a:r>
                  <a:rPr lang="en-US" altLang="ko-KR" sz="1600" dirty="0" smtClean="0">
                    <a:latin typeface="+mn-ea"/>
                  </a:rPr>
                  <a:t>0.75 ⇒ </a:t>
                </a:r>
                <a:r>
                  <a:rPr lang="en-US" altLang="ko-KR" sz="1600" dirty="0">
                    <a:latin typeface="+mn-ea"/>
                  </a:rPr>
                  <a:t>skewed XCI (S-XCI)</a:t>
                </a:r>
                <a:endParaRPr lang="en-US" altLang="ko-KR" sz="1600" dirty="0">
                  <a:latin typeface="+mn-ea"/>
                  <a:cs typeface="Arial" pitchFamily="34" charset="0"/>
                </a:endParaRPr>
              </a:p>
              <a:p>
                <a:pPr marL="0" indent="0">
                  <a:buNone/>
                </a:pPr>
                <a:endParaRPr lang="en-US" altLang="ko-KR" sz="1600" dirty="0" smtClean="0"/>
              </a:p>
              <a:p>
                <a:pPr marL="0" indent="0">
                  <a:buNone/>
                </a:pPr>
                <a:r>
                  <a:rPr lang="en-US" altLang="ko-KR" sz="1800" dirty="0">
                    <a:latin typeface="+mn-ea"/>
                    <a:cs typeface="Arial" pitchFamily="34" charset="0"/>
                  </a:rPr>
                  <a:t>	</a:t>
                </a:r>
              </a:p>
            </p:txBody>
          </p:sp>
        </mc:Choice>
        <mc:Fallback xmlns="">
          <p:sp>
            <p:nvSpPr>
              <p:cNvPr id="2" name="내용 개체 틀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51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Notation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ECC88D7-4FEA-4BFA-A139-DD4401A4C35F}" type="slidenum">
              <a:rPr lang="en-US" altLang="ko-KR" smtClean="0"/>
              <a:pPr>
                <a:defRPr/>
              </a:pPr>
              <a:t>31</a:t>
            </a:fld>
            <a:endParaRPr lang="en-US" altLang="ko-KR" dirty="0"/>
          </a:p>
        </p:txBody>
      </p:sp>
      <p:sp>
        <p:nvSpPr>
          <p:cNvPr id="5" name="직사각형 4"/>
          <p:cNvSpPr/>
          <p:nvPr/>
        </p:nvSpPr>
        <p:spPr>
          <a:xfrm>
            <a:off x="4572000" y="4270"/>
            <a:ext cx="4572000" cy="5179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4860032" y="-31333"/>
            <a:ext cx="32303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800" b="1" dirty="0">
                <a:solidFill>
                  <a:schemeClr val="bg1"/>
                </a:solidFill>
              </a:rPr>
              <a:t>Method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800" b="1" dirty="0">
                <a:solidFill>
                  <a:schemeClr val="bg1">
                    <a:lumMod val="50000"/>
                  </a:schemeClr>
                </a:solidFill>
              </a:rPr>
              <a:t>Simulation study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800" b="1" dirty="0">
                <a:solidFill>
                  <a:schemeClr val="bg1">
                    <a:lumMod val="50000"/>
                  </a:schemeClr>
                </a:solidFill>
              </a:rPr>
              <a:t>Application to chronic obstructive pulmonary disease data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800" b="1" dirty="0" smtClean="0">
                <a:solidFill>
                  <a:schemeClr val="bg1">
                    <a:lumMod val="50000"/>
                  </a:schemeClr>
                </a:solidFill>
              </a:rPr>
              <a:t>Discussion</a:t>
            </a:r>
            <a:endParaRPr lang="en-US" altLang="ko-KR" sz="8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66697" y="-49609"/>
            <a:ext cx="388928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700" b="1" dirty="0">
                <a:solidFill>
                  <a:schemeClr val="bg1"/>
                </a:solidFill>
              </a:rPr>
              <a:t>Introduction</a:t>
            </a:r>
          </a:p>
          <a:p>
            <a:pPr algn="r"/>
            <a:r>
              <a:rPr lang="en-US" altLang="ko-KR" sz="700" b="1" dirty="0">
                <a:solidFill>
                  <a:schemeClr val="bg1"/>
                </a:solidFill>
              </a:rPr>
              <a:t>An overview of rare-variant analysis</a:t>
            </a:r>
          </a:p>
          <a:p>
            <a:pPr algn="r"/>
            <a:r>
              <a:rPr lang="en-US" altLang="ko-KR" sz="700" b="1" dirty="0">
                <a:solidFill>
                  <a:schemeClr val="bg1"/>
                </a:solidFill>
              </a:rPr>
              <a:t>Family-based rare-variant association test</a:t>
            </a:r>
          </a:p>
          <a:p>
            <a:pPr algn="r"/>
            <a:r>
              <a:rPr lang="en-US" altLang="ko-KR" sz="700" b="1" dirty="0"/>
              <a:t>Family-based rare-variant association test for X-linked genes</a:t>
            </a:r>
          </a:p>
          <a:p>
            <a:pPr algn="r"/>
            <a:r>
              <a:rPr lang="en-US" altLang="ko-KR" sz="700" b="1" dirty="0">
                <a:solidFill>
                  <a:schemeClr val="bg1"/>
                </a:solidFill>
              </a:rPr>
              <a:t>Summary and Conclusion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직사각형 9"/>
              <p:cNvSpPr/>
              <p:nvPr/>
            </p:nvSpPr>
            <p:spPr>
              <a:xfrm>
                <a:off x="5171461" y="1407754"/>
                <a:ext cx="3721019" cy="7101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dirty="0">
                    <a:latin typeface="+mn-ea"/>
                    <a:ea typeface="+mn-ea"/>
                  </a:rPr>
                  <a:t> For male,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ko-KR" altLang="ko-KR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  <a:ea typeface="+mn-ea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  <a:ea typeface="+mn-ea"/>
                          </a:rPr>
                          <m:t>ij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  <a:ea typeface="+mn-ea"/>
                          </a:rPr>
                          <m:t>𝑘</m:t>
                        </m:r>
                      </m:sup>
                    </m:sSubSup>
                    <m:r>
                      <a:rPr lang="en-US" altLang="ko-KR" i="1">
                        <a:latin typeface="Cambria Math" panose="02040503050406030204" pitchFamily="18" charset="0"/>
                        <a:ea typeface="+mn-ea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ko-KR" altLang="ko-KR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ko-KR" altLang="ko-KR" i="1"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mPr>
                          <m:m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+mn-ea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+mn-ea"/>
                                </a:rPr>
                                <m:t>𝑎𝑙𝑙𝑒𝑙𝑒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+mn-ea"/>
                                </a:rPr>
                                <m:t> 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+mn-ea"/>
                                </a:rPr>
                                <m:t>𝑐𝑜𝑢𝑛𝑡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+mn-ea"/>
                                </a:rPr>
                                <m:t> 0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+mn-ea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+mn-ea"/>
                                </a:rPr>
                                <m:t>𝑎𝑙𝑙𝑒𝑙𝑒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+mn-ea"/>
                                </a:rPr>
                                <m:t> 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+mn-ea"/>
                                </a:rPr>
                                <m:t>𝑐𝑜𝑢𝑛𝑡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+mn-ea"/>
                                </a:rPr>
                                <m:t> 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ko-KR" altLang="en-US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10" name="직사각형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1461" y="1407754"/>
                <a:ext cx="3721019" cy="71019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직사각형 12"/>
          <p:cNvSpPr/>
          <p:nvPr/>
        </p:nvSpPr>
        <p:spPr>
          <a:xfrm>
            <a:off x="1802644" y="3749364"/>
            <a:ext cx="55518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latin typeface="+mn-ea"/>
                <a:ea typeface="+mn-ea"/>
              </a:rPr>
              <a:t>Table 4.1 X chromosomal and autosomal kinship coefficients </a:t>
            </a:r>
            <a:endParaRPr lang="en-US" altLang="ko-KR" sz="1200" dirty="0" smtClean="0">
              <a:latin typeface="+mn-ea"/>
              <a:ea typeface="+mn-ea"/>
            </a:endParaRPr>
          </a:p>
          <a:p>
            <a:r>
              <a:rPr lang="en-US" altLang="ko-KR" sz="1200" dirty="0" smtClean="0">
                <a:latin typeface="+mn-ea"/>
                <a:ea typeface="+mn-ea"/>
              </a:rPr>
              <a:t>for </a:t>
            </a:r>
            <a:r>
              <a:rPr lang="en-US" altLang="ko-KR" sz="1200" dirty="0">
                <a:latin typeface="+mn-ea"/>
                <a:ea typeface="+mn-ea"/>
              </a:rPr>
              <a:t>two individuals in a nuclear family.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2644" y="4212138"/>
            <a:ext cx="5551814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977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ko-KR" b="1" dirty="0">
                <a:latin typeface="+mn-ea"/>
                <a:cs typeface="Arial" pitchFamily="34" charset="0"/>
              </a:rPr>
              <a:t>Quasi likelihood </a:t>
            </a:r>
            <a:r>
              <a:rPr lang="en-US" altLang="ko-KR" b="1" dirty="0" smtClean="0">
                <a:latin typeface="+mn-ea"/>
                <a:cs typeface="Arial" pitchFamily="34" charset="0"/>
              </a:rPr>
              <a:t>score</a:t>
            </a:r>
          </a:p>
          <a:p>
            <a:endParaRPr lang="en-US" altLang="ko-KR" dirty="0">
              <a:latin typeface="+mn-ea"/>
              <a:cs typeface="Arial" pitchFamily="34" charset="0"/>
            </a:endParaRPr>
          </a:p>
          <a:p>
            <a:endParaRPr lang="en-US" altLang="ko-KR" dirty="0">
              <a:latin typeface="+mn-ea"/>
              <a:cs typeface="Arial" pitchFamily="34" charset="0"/>
            </a:endParaRPr>
          </a:p>
          <a:p>
            <a:pPr lvl="1"/>
            <a:r>
              <a:rPr lang="en-US" altLang="ko-KR" sz="1800" dirty="0" smtClean="0">
                <a:latin typeface="+mn-ea"/>
                <a:cs typeface="Arial" pitchFamily="34" charset="0"/>
              </a:rPr>
              <a:t>If  we let </a:t>
            </a:r>
            <a:endParaRPr lang="en-US" altLang="ko-KR" sz="1800" dirty="0">
              <a:latin typeface="+mn-ea"/>
              <a:cs typeface="Arial" pitchFamily="34" charset="0"/>
            </a:endParaRPr>
          </a:p>
          <a:p>
            <a:pPr lvl="2"/>
            <a:endParaRPr lang="en-US" altLang="ko-KR" dirty="0">
              <a:latin typeface="+mn-ea"/>
              <a:cs typeface="Arial" pitchFamily="34" charset="0"/>
            </a:endParaRPr>
          </a:p>
          <a:p>
            <a:pPr marL="400050" lvl="1" indent="0">
              <a:buNone/>
            </a:pPr>
            <a:endParaRPr lang="en-US" altLang="ko-KR" dirty="0">
              <a:latin typeface="+mn-ea"/>
              <a:cs typeface="Arial" pitchFamily="34" charset="0"/>
            </a:endParaRPr>
          </a:p>
          <a:p>
            <a:pPr marL="400050" lvl="1" indent="0">
              <a:buNone/>
            </a:pPr>
            <a:endParaRPr lang="en-US" altLang="ko-KR" dirty="0" smtClean="0">
              <a:latin typeface="+mn-ea"/>
              <a:cs typeface="Arial" pitchFamily="34" charset="0"/>
            </a:endParaRPr>
          </a:p>
          <a:p>
            <a:pPr lvl="1"/>
            <a:r>
              <a:rPr lang="en-US" altLang="ko-KR" sz="1800" dirty="0" smtClean="0">
                <a:latin typeface="+mn-ea"/>
                <a:cs typeface="Arial" pitchFamily="34" charset="0"/>
              </a:rPr>
              <a:t>We can show that </a:t>
            </a:r>
          </a:p>
          <a:p>
            <a:pPr lvl="1"/>
            <a:endParaRPr lang="en-US" altLang="ko-KR" sz="1800" dirty="0">
              <a:latin typeface="+mn-ea"/>
              <a:cs typeface="Arial" pitchFamily="34" charset="0"/>
            </a:endParaRPr>
          </a:p>
          <a:p>
            <a:pPr lvl="1"/>
            <a:endParaRPr lang="en-US" altLang="ko-KR" sz="1800" dirty="0">
              <a:latin typeface="+mn-ea"/>
              <a:cs typeface="Arial" pitchFamily="34" charset="0"/>
            </a:endParaRPr>
          </a:p>
          <a:p>
            <a:pPr marL="800100" lvl="2" indent="0">
              <a:buNone/>
            </a:pPr>
            <a:r>
              <a:rPr lang="en-US" altLang="ko-KR" dirty="0" smtClean="0">
                <a:latin typeface="+mn-ea"/>
                <a:cs typeface="Arial" pitchFamily="34" charset="0"/>
              </a:rPr>
              <a:t>where                               , and thus we have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Rare X-linked variant association tests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4572000" y="4270"/>
            <a:ext cx="4572000" cy="5179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4860032" y="-31333"/>
            <a:ext cx="20040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800" b="1" dirty="0" smtClean="0">
                <a:solidFill>
                  <a:schemeClr val="bg1"/>
                </a:solidFill>
              </a:rPr>
              <a:t>Method</a:t>
            </a:r>
            <a:endParaRPr lang="en-US" altLang="ko-KR" sz="800" b="1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800" b="1" dirty="0" smtClean="0">
                <a:solidFill>
                  <a:schemeClr val="bg1">
                    <a:lumMod val="50000"/>
                  </a:schemeClr>
                </a:solidFill>
              </a:rPr>
              <a:t>Simulation </a:t>
            </a:r>
            <a:r>
              <a:rPr lang="en-US" altLang="ko-KR" sz="800" b="1" dirty="0">
                <a:solidFill>
                  <a:schemeClr val="bg1">
                    <a:lumMod val="50000"/>
                  </a:schemeClr>
                </a:solidFill>
              </a:rPr>
              <a:t>study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800" b="1" dirty="0">
                <a:solidFill>
                  <a:schemeClr val="bg1">
                    <a:lumMod val="50000"/>
                  </a:schemeClr>
                </a:solidFill>
              </a:rPr>
              <a:t>Application to schizophrenia data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800" b="1" dirty="0">
                <a:solidFill>
                  <a:schemeClr val="bg1">
                    <a:lumMod val="50000"/>
                  </a:schemeClr>
                </a:solidFill>
              </a:rPr>
              <a:t>Discussion</a:t>
            </a: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7" name="개체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85401612"/>
              </p:ext>
            </p:extLst>
          </p:nvPr>
        </p:nvGraphicFramePr>
        <p:xfrm>
          <a:off x="2224311" y="1773917"/>
          <a:ext cx="4680000" cy="5364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287" name="Equation" r:id="rId3" imgW="2324100" imgH="254000" progId="Equation.DSMT4">
                  <p:embed/>
                </p:oleObj>
              </mc:Choice>
              <mc:Fallback>
                <p:oleObj name="Equation" r:id="rId3" imgW="2324100" imgH="254000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24311" y="1773917"/>
                        <a:ext cx="4680000" cy="53644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개체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90092715"/>
              </p:ext>
            </p:extLst>
          </p:nvPr>
        </p:nvGraphicFramePr>
        <p:xfrm>
          <a:off x="2243361" y="3082677"/>
          <a:ext cx="4680000" cy="6198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288" name="Equation" r:id="rId5" imgW="2806560" imgH="355320" progId="Equation.DSMT4">
                  <p:embed/>
                </p:oleObj>
              </mc:Choice>
              <mc:Fallback>
                <p:oleObj name="Equation" r:id="rId5" imgW="2806560" imgH="355320" progId="Equation.DSMT4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43361" y="3082677"/>
                        <a:ext cx="4680000" cy="61986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개체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98953537"/>
              </p:ext>
            </p:extLst>
          </p:nvPr>
        </p:nvGraphicFramePr>
        <p:xfrm>
          <a:off x="2340495" y="2530576"/>
          <a:ext cx="3142585" cy="50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289" name="Equation" r:id="rId7" imgW="2005729" imgH="304668" progId="Equation.DSMT4">
                  <p:embed/>
                </p:oleObj>
              </mc:Choice>
              <mc:Fallback>
                <p:oleObj name="Equation" r:id="rId7" imgW="2005729" imgH="304668" progId="Equation.DSMT4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40495" y="2530576"/>
                        <a:ext cx="3142585" cy="5040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개체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79375333"/>
              </p:ext>
            </p:extLst>
          </p:nvPr>
        </p:nvGraphicFramePr>
        <p:xfrm>
          <a:off x="1835158" y="4293096"/>
          <a:ext cx="5488004" cy="50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290" name="Equation" r:id="rId9" imgW="3060360" imgH="279360" progId="Equation.DSMT4">
                  <p:embed/>
                </p:oleObj>
              </mc:Choice>
              <mc:Fallback>
                <p:oleObj name="Equation" r:id="rId9" imgW="3060360" imgH="279360" progId="Equation.DSMT4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5158" y="4293096"/>
                        <a:ext cx="5488004" cy="5040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" name="Rectangle 2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28" name="개체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41843382"/>
              </p:ext>
            </p:extLst>
          </p:nvPr>
        </p:nvGraphicFramePr>
        <p:xfrm>
          <a:off x="2239160" y="5453757"/>
          <a:ext cx="4680000" cy="5905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291" name="Equation" r:id="rId11" imgW="2946400" imgH="355600" progId="Equation.DSMT4">
                  <p:embed/>
                </p:oleObj>
              </mc:Choice>
              <mc:Fallback>
                <p:oleObj name="Equation" r:id="rId11" imgW="2946400" imgH="355600" progId="Equation.DSMT4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39160" y="5453757"/>
                        <a:ext cx="4680000" cy="59053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개체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3869555"/>
              </p:ext>
            </p:extLst>
          </p:nvPr>
        </p:nvGraphicFramePr>
        <p:xfrm>
          <a:off x="2076169" y="4941792"/>
          <a:ext cx="2453118" cy="36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292" name="Equation" r:id="rId13" imgW="1562040" imgH="228600" progId="Equation.DSMT4">
                  <p:embed/>
                </p:oleObj>
              </mc:Choice>
              <mc:Fallback>
                <p:oleObj name="Equation" r:id="rId13" imgW="156204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76169" y="4941792"/>
                        <a:ext cx="2453118" cy="360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466697" y="-49609"/>
            <a:ext cx="388928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700" b="1" dirty="0">
                <a:solidFill>
                  <a:schemeClr val="bg1"/>
                </a:solidFill>
              </a:rPr>
              <a:t>Introduction</a:t>
            </a:r>
          </a:p>
          <a:p>
            <a:pPr algn="r"/>
            <a:r>
              <a:rPr lang="en-US" altLang="ko-KR" sz="700" b="1" dirty="0">
                <a:solidFill>
                  <a:schemeClr val="bg1"/>
                </a:solidFill>
              </a:rPr>
              <a:t>An overview of rare-variant analysis</a:t>
            </a:r>
          </a:p>
          <a:p>
            <a:pPr algn="r"/>
            <a:r>
              <a:rPr lang="en-US" altLang="ko-KR" sz="700" b="1" dirty="0">
                <a:solidFill>
                  <a:schemeClr val="bg1"/>
                </a:solidFill>
              </a:rPr>
              <a:t>Family-based rare-variant association test</a:t>
            </a:r>
          </a:p>
          <a:p>
            <a:pPr algn="r"/>
            <a:r>
              <a:rPr lang="en-US" altLang="ko-KR" sz="700" b="1" dirty="0"/>
              <a:t>Family-based rare-variant association test for X-linked genes</a:t>
            </a:r>
          </a:p>
          <a:p>
            <a:pPr algn="r"/>
            <a:r>
              <a:rPr lang="en-US" altLang="ko-KR" sz="700" b="1" dirty="0">
                <a:solidFill>
                  <a:schemeClr val="bg1"/>
                </a:solidFill>
              </a:rPr>
              <a:t>Summary and Conclusion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ECC88D7-4FEA-4BFA-A139-DD4401A4C35F}" type="slidenum">
              <a:rPr lang="en-US" altLang="ko-KR" smtClean="0"/>
              <a:pPr>
                <a:defRPr/>
              </a:pPr>
              <a:t>32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322783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ko-KR" b="1" dirty="0" smtClean="0">
                <a:latin typeface="Arial" pitchFamily="34" charset="0"/>
                <a:cs typeface="Arial" pitchFamily="34" charset="0"/>
              </a:rPr>
              <a:t>Test statistic</a:t>
            </a:r>
          </a:p>
          <a:p>
            <a:pPr lvl="1"/>
            <a:endParaRPr lang="en-US" altLang="ko-KR" dirty="0" smtClean="0">
              <a:latin typeface="Arial" pitchFamily="34" charset="0"/>
              <a:cs typeface="Arial" pitchFamily="34" charset="0"/>
            </a:endParaRPr>
          </a:p>
          <a:p>
            <a:pPr lvl="1"/>
            <a:r>
              <a:rPr lang="en-US" altLang="ko-KR" sz="1800" dirty="0" smtClean="0">
                <a:latin typeface="Arial" pitchFamily="34" charset="0"/>
                <a:cs typeface="Arial" pitchFamily="34" charset="0"/>
              </a:rPr>
              <a:t>FARVAT-XB</a:t>
            </a:r>
          </a:p>
          <a:p>
            <a:pPr lvl="1"/>
            <a:endParaRPr lang="en-US" altLang="ko-KR" sz="1800" dirty="0" smtClean="0">
              <a:latin typeface="Arial" pitchFamily="34" charset="0"/>
              <a:cs typeface="Arial" pitchFamily="34" charset="0"/>
            </a:endParaRPr>
          </a:p>
          <a:p>
            <a:pPr lvl="1"/>
            <a:endParaRPr lang="en-US" altLang="ko-KR" sz="1800" dirty="0">
              <a:latin typeface="Arial" pitchFamily="34" charset="0"/>
              <a:cs typeface="Arial" pitchFamily="34" charset="0"/>
            </a:endParaRPr>
          </a:p>
          <a:p>
            <a:pPr lvl="1"/>
            <a:r>
              <a:rPr lang="en-US" altLang="ko-KR" sz="1800" dirty="0" smtClean="0">
                <a:latin typeface="Arial" pitchFamily="34" charset="0"/>
                <a:cs typeface="Arial" pitchFamily="34" charset="0"/>
              </a:rPr>
              <a:t>FARVAT-XC</a:t>
            </a:r>
          </a:p>
          <a:p>
            <a:pPr lvl="1"/>
            <a:endParaRPr lang="en-US" altLang="ko-KR" sz="1800" dirty="0" smtClean="0">
              <a:latin typeface="Arial" pitchFamily="34" charset="0"/>
              <a:cs typeface="Arial" pitchFamily="34" charset="0"/>
            </a:endParaRPr>
          </a:p>
          <a:p>
            <a:pPr lvl="1"/>
            <a:endParaRPr lang="en-US" altLang="ko-KR" sz="1800" dirty="0">
              <a:latin typeface="Arial" pitchFamily="34" charset="0"/>
              <a:cs typeface="Arial" pitchFamily="34" charset="0"/>
            </a:endParaRPr>
          </a:p>
          <a:p>
            <a:pPr lvl="1"/>
            <a:r>
              <a:rPr lang="en-US" altLang="ko-KR" sz="1800" dirty="0" smtClean="0">
                <a:latin typeface="Arial" pitchFamily="34" charset="0"/>
                <a:cs typeface="Arial" pitchFamily="34" charset="0"/>
              </a:rPr>
              <a:t>FARVAT-XO</a:t>
            </a:r>
          </a:p>
          <a:p>
            <a:pPr marL="457200" lvl="1" indent="0">
              <a:buNone/>
            </a:pPr>
            <a:endParaRPr lang="en-US" altLang="ko-KR" sz="1800" dirty="0">
              <a:latin typeface="Arial" pitchFamily="34" charset="0"/>
              <a:cs typeface="Arial" pitchFamily="34" charset="0"/>
            </a:endParaRPr>
          </a:p>
          <a:p>
            <a:pPr marL="914400" lvl="2" indent="0">
              <a:buNone/>
            </a:pPr>
            <a:r>
              <a:rPr lang="en-US" altLang="ko-KR" sz="1600" dirty="0" smtClean="0">
                <a:latin typeface="Arial" pitchFamily="34" charset="0"/>
                <a:cs typeface="Arial" pitchFamily="34" charset="0"/>
              </a:rPr>
              <a:t>		     where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Rare X-linked variant association tests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4572000" y="4270"/>
            <a:ext cx="4572000" cy="5179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4860032" y="-31333"/>
            <a:ext cx="20040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800" b="1" dirty="0" smtClean="0">
                <a:solidFill>
                  <a:schemeClr val="bg1"/>
                </a:solidFill>
              </a:rPr>
              <a:t>Method</a:t>
            </a:r>
            <a:endParaRPr lang="en-US" altLang="ko-KR" sz="800" b="1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800" b="1" dirty="0" smtClean="0">
                <a:solidFill>
                  <a:schemeClr val="bg1">
                    <a:lumMod val="50000"/>
                  </a:schemeClr>
                </a:solidFill>
              </a:rPr>
              <a:t>Simulation </a:t>
            </a:r>
            <a:r>
              <a:rPr lang="en-US" altLang="ko-KR" sz="800" b="1" dirty="0">
                <a:solidFill>
                  <a:schemeClr val="bg1">
                    <a:lumMod val="50000"/>
                  </a:schemeClr>
                </a:solidFill>
              </a:rPr>
              <a:t>study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800" b="1" dirty="0">
                <a:solidFill>
                  <a:schemeClr val="bg1">
                    <a:lumMod val="50000"/>
                  </a:schemeClr>
                </a:solidFill>
              </a:rPr>
              <a:t>Application to schizophrenia data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800" b="1" dirty="0">
                <a:solidFill>
                  <a:schemeClr val="bg1">
                    <a:lumMod val="50000"/>
                  </a:schemeClr>
                </a:solidFill>
              </a:rPr>
              <a:t>Discussion</a:t>
            </a: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2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10" name="개체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3054991"/>
              </p:ext>
            </p:extLst>
          </p:nvPr>
        </p:nvGraphicFramePr>
        <p:xfrm>
          <a:off x="3156223" y="1920016"/>
          <a:ext cx="5115064" cy="64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146" name="Equation" r:id="rId3" imgW="3568700" imgH="406400" progId="Equation.DSMT4">
                  <p:embed/>
                </p:oleObj>
              </mc:Choice>
              <mc:Fallback>
                <p:oleObj name="Equation" r:id="rId3" imgW="3568700" imgH="406400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56223" y="1920016"/>
                        <a:ext cx="5115064" cy="6480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개체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24646452"/>
              </p:ext>
            </p:extLst>
          </p:nvPr>
        </p:nvGraphicFramePr>
        <p:xfrm>
          <a:off x="3153727" y="2915499"/>
          <a:ext cx="5115064" cy="64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147" name="Equation" r:id="rId5" imgW="3505200" imgH="406400" progId="Equation.DSMT4">
                  <p:embed/>
                </p:oleObj>
              </mc:Choice>
              <mc:Fallback>
                <p:oleObj name="Equation" r:id="rId5" imgW="3505200" imgH="40640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53727" y="2915499"/>
                        <a:ext cx="5115064" cy="648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개체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47965941"/>
              </p:ext>
            </p:extLst>
          </p:nvPr>
        </p:nvGraphicFramePr>
        <p:xfrm>
          <a:off x="3153727" y="3935152"/>
          <a:ext cx="4053447" cy="64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148" name="Equation" r:id="rId7" imgW="2768600" imgH="406400" progId="Equation.DSMT4">
                  <p:embed/>
                </p:oleObj>
              </mc:Choice>
              <mc:Fallback>
                <p:oleObj name="Equation" r:id="rId7" imgW="2768600" imgH="406400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53727" y="3935152"/>
                        <a:ext cx="4053447" cy="648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466697" y="-49609"/>
            <a:ext cx="388928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700" b="1" dirty="0">
                <a:solidFill>
                  <a:schemeClr val="bg1"/>
                </a:solidFill>
              </a:rPr>
              <a:t>Introduction</a:t>
            </a:r>
          </a:p>
          <a:p>
            <a:pPr algn="r"/>
            <a:r>
              <a:rPr lang="en-US" altLang="ko-KR" sz="700" b="1" dirty="0">
                <a:solidFill>
                  <a:schemeClr val="bg1"/>
                </a:solidFill>
              </a:rPr>
              <a:t>An overview of rare-variant analysis</a:t>
            </a:r>
          </a:p>
          <a:p>
            <a:pPr algn="r"/>
            <a:r>
              <a:rPr lang="en-US" altLang="ko-KR" sz="700" b="1" dirty="0">
                <a:solidFill>
                  <a:schemeClr val="bg1"/>
                </a:solidFill>
              </a:rPr>
              <a:t>Family-based rare-variant association test</a:t>
            </a:r>
          </a:p>
          <a:p>
            <a:pPr algn="r"/>
            <a:r>
              <a:rPr lang="en-US" altLang="ko-KR" sz="700" b="1" dirty="0"/>
              <a:t>Family-based rare-variant association test for X-linked genes</a:t>
            </a:r>
          </a:p>
          <a:p>
            <a:pPr algn="r"/>
            <a:r>
              <a:rPr lang="en-US" altLang="ko-KR" sz="700" b="1" dirty="0">
                <a:solidFill>
                  <a:schemeClr val="bg1"/>
                </a:solidFill>
              </a:rPr>
              <a:t>Summary and Conclusion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ECC88D7-4FEA-4BFA-A139-DD4401A4C35F}" type="slidenum">
              <a:rPr lang="en-US" altLang="ko-KR" smtClean="0"/>
              <a:pPr>
                <a:defRPr/>
              </a:pPr>
              <a:t>33</a:t>
            </a:fld>
            <a:endParaRPr lang="en-US" altLang="ko-KR" dirty="0"/>
          </a:p>
        </p:txBody>
      </p:sp>
      <p:graphicFrame>
        <p:nvGraphicFramePr>
          <p:cNvPr id="13" name="개체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05829458"/>
              </p:ext>
            </p:extLst>
          </p:nvPr>
        </p:nvGraphicFramePr>
        <p:xfrm>
          <a:off x="4277867" y="4688926"/>
          <a:ext cx="1847603" cy="36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149" name="Equation" r:id="rId9" imgW="1346040" imgH="241200" progId="Equation.DSMT4">
                  <p:embed/>
                </p:oleObj>
              </mc:Choice>
              <mc:Fallback>
                <p:oleObj name="Equation" r:id="rId9" imgW="13460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77867" y="4688926"/>
                        <a:ext cx="1847603" cy="360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93993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ko-KR" sz="2200" dirty="0" smtClean="0">
                <a:latin typeface="+mn-ea"/>
              </a:rPr>
              <a:t>When the </a:t>
            </a:r>
            <a:r>
              <a:rPr lang="en-US" altLang="ko-KR" sz="2200" dirty="0">
                <a:latin typeface="+mn-ea"/>
              </a:rPr>
              <a:t>biological gene expression processes of X-linked genes are not clear, </a:t>
            </a:r>
            <a:r>
              <a:rPr lang="en-US" altLang="ko-KR" sz="2200" dirty="0" smtClean="0">
                <a:latin typeface="+mn-ea"/>
              </a:rPr>
              <a:t>the </a:t>
            </a:r>
            <a:r>
              <a:rPr lang="en-US" altLang="ko-KR" sz="2200" dirty="0">
                <a:latin typeface="+mn-ea"/>
              </a:rPr>
              <a:t>proposed statistics may be sensitive to the choice of </a:t>
            </a:r>
            <a:r>
              <a:rPr lang="en-US" altLang="ko-KR" sz="2200" i="1" dirty="0" smtClean="0">
                <a:latin typeface="+mn-ea"/>
              </a:rPr>
              <a:t>d.</a:t>
            </a:r>
            <a:endParaRPr lang="en-US" altLang="ko-KR" sz="900" dirty="0" smtClean="0">
              <a:latin typeface="+mn-ea"/>
              <a:cs typeface="Arial" pitchFamily="34" charset="0"/>
            </a:endParaRPr>
          </a:p>
          <a:p>
            <a:endParaRPr lang="en-US" altLang="ko-KR" sz="2200" dirty="0" smtClean="0">
              <a:latin typeface="+mn-ea"/>
              <a:cs typeface="Arial" pitchFamily="34" charset="0"/>
            </a:endParaRPr>
          </a:p>
          <a:p>
            <a:r>
              <a:rPr lang="en-US" altLang="ko-KR" sz="2200" dirty="0" smtClean="0">
                <a:latin typeface="+mn-ea"/>
                <a:cs typeface="Arial" pitchFamily="34" charset="0"/>
              </a:rPr>
              <a:t>We </a:t>
            </a:r>
            <a:r>
              <a:rPr lang="en-US" altLang="ko-KR" sz="2200" dirty="0">
                <a:latin typeface="+mn-ea"/>
                <a:cs typeface="Arial" pitchFamily="34" charset="0"/>
              </a:rPr>
              <a:t>calculate </a:t>
            </a:r>
            <a:r>
              <a:rPr lang="en-US" altLang="ko-KR" sz="2200" b="1" i="1" dirty="0" smtClean="0">
                <a:latin typeface="+mn-ea"/>
                <a:cs typeface="Arial" pitchFamily="34" charset="0"/>
              </a:rPr>
              <a:t>FARVAT-XB</a:t>
            </a:r>
            <a:r>
              <a:rPr lang="en-US" altLang="ko-KR" sz="2200" dirty="0" smtClean="0">
                <a:latin typeface="+mn-ea"/>
                <a:cs typeface="Arial" pitchFamily="34" charset="0"/>
              </a:rPr>
              <a:t> </a:t>
            </a:r>
            <a:r>
              <a:rPr lang="en-US" altLang="ko-KR" sz="2200" dirty="0">
                <a:latin typeface="+mn-ea"/>
                <a:cs typeface="Arial" pitchFamily="34" charset="0"/>
              </a:rPr>
              <a:t>or </a:t>
            </a:r>
            <a:r>
              <a:rPr lang="en-US" altLang="ko-KR" sz="2200" b="1" i="1" dirty="0" smtClean="0">
                <a:latin typeface="+mn-ea"/>
                <a:cs typeface="Arial" pitchFamily="34" charset="0"/>
              </a:rPr>
              <a:t>FARVAT-XC</a:t>
            </a:r>
            <a:r>
              <a:rPr lang="en-US" altLang="ko-KR" sz="2200" dirty="0" smtClean="0">
                <a:latin typeface="+mn-ea"/>
                <a:cs typeface="Arial" pitchFamily="34" charset="0"/>
              </a:rPr>
              <a:t> </a:t>
            </a:r>
            <a:r>
              <a:rPr lang="en-US" altLang="ko-KR" sz="2200" dirty="0">
                <a:latin typeface="+mn-ea"/>
                <a:cs typeface="Arial" pitchFamily="34" charset="0"/>
              </a:rPr>
              <a:t>for various choices of </a:t>
            </a:r>
            <a:r>
              <a:rPr lang="en-US" altLang="ko-KR" sz="2200" i="1" dirty="0">
                <a:latin typeface="+mn-ea"/>
                <a:cs typeface="Arial" pitchFamily="34" charset="0"/>
              </a:rPr>
              <a:t>d</a:t>
            </a:r>
            <a:r>
              <a:rPr lang="en-US" altLang="ko-KR" sz="2200" dirty="0">
                <a:latin typeface="+mn-ea"/>
                <a:cs typeface="Arial" pitchFamily="34" charset="0"/>
              </a:rPr>
              <a:t>, and then combine them to a single p-value by using extended Fisher’s method for correlated p-values </a:t>
            </a:r>
            <a:r>
              <a:rPr lang="en-US" altLang="ko-KR" sz="2200" dirty="0" smtClean="0">
                <a:latin typeface="+mn-ea"/>
                <a:cs typeface="Arial" pitchFamily="34" charset="0"/>
              </a:rPr>
              <a:t>(Brown method).</a:t>
            </a:r>
            <a:endParaRPr lang="en-US" altLang="ko-KR" sz="900" dirty="0">
              <a:latin typeface="+mn-ea"/>
              <a:cs typeface="Arial" pitchFamily="34" charset="0"/>
            </a:endParaRPr>
          </a:p>
          <a:p>
            <a:endParaRPr lang="en-US" altLang="ko-KR" sz="2200" dirty="0" smtClean="0">
              <a:latin typeface="+mn-ea"/>
            </a:endParaRPr>
          </a:p>
          <a:p>
            <a:r>
              <a:rPr lang="en-US" altLang="ko-KR" sz="2200" dirty="0" smtClean="0">
                <a:latin typeface="+mn-ea"/>
              </a:rPr>
              <a:t>We </a:t>
            </a:r>
            <a:r>
              <a:rPr lang="en-US" altLang="ko-KR" sz="2200" dirty="0">
                <a:latin typeface="+mn-ea"/>
              </a:rPr>
              <a:t>denote its </a:t>
            </a:r>
            <a:r>
              <a:rPr lang="en-US" altLang="ko-KR" sz="2200" i="1" dirty="0">
                <a:latin typeface="+mn-ea"/>
              </a:rPr>
              <a:t>p</a:t>
            </a:r>
            <a:r>
              <a:rPr lang="en-US" altLang="ko-KR" sz="2200" dirty="0">
                <a:latin typeface="+mn-ea"/>
              </a:rPr>
              <a:t>-value by </a:t>
            </a:r>
            <a:r>
              <a:rPr lang="en-US" altLang="ko-KR" sz="2200" b="1" i="1" dirty="0">
                <a:latin typeface="+mn-ea"/>
              </a:rPr>
              <a:t>FARVAT</a:t>
            </a:r>
            <a:r>
              <a:rPr lang="en-US" altLang="ko-KR" sz="2200" dirty="0">
                <a:latin typeface="+mn-ea"/>
              </a:rPr>
              <a:t>-</a:t>
            </a:r>
            <a:r>
              <a:rPr lang="en-US" altLang="ko-KR" sz="2200" b="1" i="1" dirty="0">
                <a:latin typeface="+mn-ea"/>
              </a:rPr>
              <a:t>XD</a:t>
            </a:r>
            <a:r>
              <a:rPr lang="en-US" altLang="ko-KR" sz="2200" dirty="0">
                <a:latin typeface="+mn-ea"/>
              </a:rPr>
              <a:t> where 0, 0.05, 0.1, …, 0.95, and 1 were considered for </a:t>
            </a:r>
            <a:r>
              <a:rPr lang="en-US" altLang="ko-KR" sz="2200" i="1" dirty="0">
                <a:latin typeface="+mn-ea"/>
              </a:rPr>
              <a:t>d</a:t>
            </a:r>
            <a:r>
              <a:rPr lang="en-US" altLang="ko-KR" sz="2200" baseline="-25000" dirty="0">
                <a:latin typeface="+mn-ea"/>
              </a:rPr>
              <a:t>1</a:t>
            </a:r>
            <a:r>
              <a:rPr lang="en-US" altLang="ko-KR" sz="2200" dirty="0">
                <a:latin typeface="+mn-ea"/>
              </a:rPr>
              <a:t>, …, and </a:t>
            </a:r>
            <a:r>
              <a:rPr lang="en-US" altLang="ko-KR" sz="2200" i="1" dirty="0" err="1">
                <a:latin typeface="+mn-ea"/>
              </a:rPr>
              <a:t>d</a:t>
            </a:r>
            <a:r>
              <a:rPr lang="en-US" altLang="ko-KR" sz="2200" i="1" baseline="-25000" dirty="0" err="1">
                <a:latin typeface="+mn-ea"/>
              </a:rPr>
              <a:t>L</a:t>
            </a:r>
            <a:r>
              <a:rPr lang="en-US" altLang="ko-KR" sz="2200" dirty="0" smtClean="0">
                <a:latin typeface="+mn-ea"/>
              </a:rPr>
              <a:t>.</a:t>
            </a:r>
            <a:endParaRPr lang="ko-KR" altLang="ko-KR" sz="2200" dirty="0">
              <a:latin typeface="+mn-ea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Rare X-linked variant association tests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4572000" y="4270"/>
            <a:ext cx="4572000" cy="5179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4860032" y="-31333"/>
            <a:ext cx="20040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800" b="1" dirty="0" smtClean="0">
                <a:solidFill>
                  <a:schemeClr val="bg1"/>
                </a:solidFill>
              </a:rPr>
              <a:t>Method</a:t>
            </a:r>
            <a:endParaRPr lang="en-US" altLang="ko-KR" sz="800" b="1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800" b="1" dirty="0" smtClean="0">
                <a:solidFill>
                  <a:schemeClr val="bg1">
                    <a:lumMod val="50000"/>
                  </a:schemeClr>
                </a:solidFill>
              </a:rPr>
              <a:t>Simulation </a:t>
            </a:r>
            <a:r>
              <a:rPr lang="en-US" altLang="ko-KR" sz="800" b="1" dirty="0">
                <a:solidFill>
                  <a:schemeClr val="bg1">
                    <a:lumMod val="50000"/>
                  </a:schemeClr>
                </a:solidFill>
              </a:rPr>
              <a:t>study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800" b="1" dirty="0">
                <a:solidFill>
                  <a:schemeClr val="bg1">
                    <a:lumMod val="50000"/>
                  </a:schemeClr>
                </a:solidFill>
              </a:rPr>
              <a:t>Application to schizophrenia data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800" b="1" dirty="0">
                <a:solidFill>
                  <a:schemeClr val="bg1">
                    <a:lumMod val="50000"/>
                  </a:schemeClr>
                </a:solidFill>
              </a:rPr>
              <a:t>Discussion</a:t>
            </a: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2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466697" y="-49609"/>
            <a:ext cx="388928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700" b="1" dirty="0">
                <a:solidFill>
                  <a:schemeClr val="bg1"/>
                </a:solidFill>
              </a:rPr>
              <a:t>Introduction</a:t>
            </a:r>
          </a:p>
          <a:p>
            <a:pPr algn="r"/>
            <a:r>
              <a:rPr lang="en-US" altLang="ko-KR" sz="700" b="1" dirty="0">
                <a:solidFill>
                  <a:schemeClr val="bg1"/>
                </a:solidFill>
              </a:rPr>
              <a:t>An overview of rare-variant analysis</a:t>
            </a:r>
          </a:p>
          <a:p>
            <a:pPr algn="r"/>
            <a:r>
              <a:rPr lang="en-US" altLang="ko-KR" sz="700" b="1" dirty="0">
                <a:solidFill>
                  <a:schemeClr val="bg1"/>
                </a:solidFill>
              </a:rPr>
              <a:t>Family-based rare-variant association test</a:t>
            </a:r>
          </a:p>
          <a:p>
            <a:pPr algn="r"/>
            <a:r>
              <a:rPr lang="en-US" altLang="ko-KR" sz="700" b="1" dirty="0"/>
              <a:t>Family-based rare-variant association test for X-linked genes</a:t>
            </a:r>
          </a:p>
          <a:p>
            <a:pPr algn="r"/>
            <a:r>
              <a:rPr lang="en-US" altLang="ko-KR" sz="700" b="1" dirty="0">
                <a:solidFill>
                  <a:schemeClr val="bg1"/>
                </a:solidFill>
              </a:rPr>
              <a:t>Summary and Conclusion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ECC88D7-4FEA-4BFA-A139-DD4401A4C35F}" type="slidenum">
              <a:rPr lang="en-US" altLang="ko-KR" smtClean="0"/>
              <a:pPr>
                <a:defRPr/>
              </a:pPr>
              <a:t>34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334950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ko-KR" sz="2200" dirty="0" smtClean="0">
                <a:latin typeface="+mn-ea"/>
              </a:rPr>
              <a:t>If we let                                        , the rare variant tests for burden-type and SKAT-type are denoted by</a:t>
            </a:r>
          </a:p>
          <a:p>
            <a:endParaRPr lang="en-US" altLang="ko-KR" sz="2200" dirty="0">
              <a:latin typeface="+mn-ea"/>
              <a:cs typeface="Arial" pitchFamily="34" charset="0"/>
            </a:endParaRPr>
          </a:p>
          <a:p>
            <a:endParaRPr lang="en-US" altLang="ko-KR" sz="2200" dirty="0" smtClean="0">
              <a:latin typeface="+mn-ea"/>
              <a:cs typeface="Arial" pitchFamily="34" charset="0"/>
            </a:endParaRPr>
          </a:p>
          <a:p>
            <a:r>
              <a:rPr lang="en-US" altLang="ko-KR" sz="2200" dirty="0" smtClean="0">
                <a:latin typeface="+mn-ea"/>
                <a:cs typeface="Arial" pitchFamily="34" charset="0"/>
              </a:rPr>
              <a:t>The covariance forms become</a:t>
            </a:r>
          </a:p>
          <a:p>
            <a:endParaRPr lang="en-US" altLang="ko-KR" sz="2200" dirty="0">
              <a:latin typeface="+mn-ea"/>
              <a:cs typeface="Arial" pitchFamily="34" charset="0"/>
            </a:endParaRPr>
          </a:p>
          <a:p>
            <a:endParaRPr lang="en-US" altLang="ko-KR" sz="2200" dirty="0" smtClean="0">
              <a:latin typeface="+mn-ea"/>
              <a:cs typeface="Arial" pitchFamily="34" charset="0"/>
            </a:endParaRPr>
          </a:p>
          <a:p>
            <a:endParaRPr lang="en-US" altLang="ko-KR" sz="2200" dirty="0">
              <a:latin typeface="+mn-ea"/>
              <a:cs typeface="Arial" pitchFamily="34" charset="0"/>
            </a:endParaRPr>
          </a:p>
          <a:p>
            <a:endParaRPr lang="en-US" altLang="ko-KR" sz="2200" dirty="0" smtClean="0">
              <a:latin typeface="+mn-ea"/>
              <a:cs typeface="Arial" pitchFamily="34" charset="0"/>
            </a:endParaRPr>
          </a:p>
          <a:p>
            <a:endParaRPr lang="en-US" altLang="ko-KR" sz="2200" dirty="0">
              <a:latin typeface="+mn-ea"/>
              <a:cs typeface="Arial" pitchFamily="34" charset="0"/>
            </a:endParaRPr>
          </a:p>
          <a:p>
            <a:pPr marL="0" indent="0">
              <a:buNone/>
            </a:pPr>
            <a:r>
              <a:rPr lang="en-US" altLang="ko-KR" sz="2200" dirty="0" smtClean="0">
                <a:latin typeface="+mn-ea"/>
                <a:cs typeface="Arial" pitchFamily="34" charset="0"/>
              </a:rPr>
              <a:t>    and the variance form are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Rare X-linked variant association tests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4572000" y="4270"/>
            <a:ext cx="4572000" cy="5179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4860032" y="-31333"/>
            <a:ext cx="20040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800" b="1" dirty="0" smtClean="0">
                <a:solidFill>
                  <a:schemeClr val="bg1"/>
                </a:solidFill>
              </a:rPr>
              <a:t>Method</a:t>
            </a:r>
            <a:endParaRPr lang="en-US" altLang="ko-KR" sz="800" b="1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800" b="1" dirty="0" smtClean="0">
                <a:solidFill>
                  <a:schemeClr val="bg1">
                    <a:lumMod val="50000"/>
                  </a:schemeClr>
                </a:solidFill>
              </a:rPr>
              <a:t>Simulation </a:t>
            </a:r>
            <a:r>
              <a:rPr lang="en-US" altLang="ko-KR" sz="800" b="1" dirty="0">
                <a:solidFill>
                  <a:schemeClr val="bg1">
                    <a:lumMod val="50000"/>
                  </a:schemeClr>
                </a:solidFill>
              </a:rPr>
              <a:t>study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800" b="1" dirty="0">
                <a:solidFill>
                  <a:schemeClr val="bg1">
                    <a:lumMod val="50000"/>
                  </a:schemeClr>
                </a:solidFill>
              </a:rPr>
              <a:t>Application to schizophrenia data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800" b="1" dirty="0">
                <a:solidFill>
                  <a:schemeClr val="bg1">
                    <a:lumMod val="50000"/>
                  </a:schemeClr>
                </a:solidFill>
              </a:rPr>
              <a:t>Discussion</a:t>
            </a: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2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466697" y="-49609"/>
            <a:ext cx="388928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700" b="1" dirty="0">
                <a:solidFill>
                  <a:schemeClr val="bg1"/>
                </a:solidFill>
              </a:rPr>
              <a:t>Introduction</a:t>
            </a:r>
          </a:p>
          <a:p>
            <a:pPr algn="r"/>
            <a:r>
              <a:rPr lang="en-US" altLang="ko-KR" sz="700" b="1" dirty="0">
                <a:solidFill>
                  <a:schemeClr val="bg1"/>
                </a:solidFill>
              </a:rPr>
              <a:t>An overview of rare-variant analysis</a:t>
            </a:r>
          </a:p>
          <a:p>
            <a:pPr algn="r"/>
            <a:r>
              <a:rPr lang="en-US" altLang="ko-KR" sz="700" b="1" dirty="0">
                <a:solidFill>
                  <a:schemeClr val="bg1"/>
                </a:solidFill>
              </a:rPr>
              <a:t>Family-based rare-variant association test</a:t>
            </a:r>
          </a:p>
          <a:p>
            <a:pPr algn="r"/>
            <a:r>
              <a:rPr lang="en-US" altLang="ko-KR" sz="700" b="1" dirty="0"/>
              <a:t>Family-based rare-variant association test for X-linked genes</a:t>
            </a:r>
          </a:p>
          <a:p>
            <a:pPr algn="r"/>
            <a:r>
              <a:rPr lang="en-US" altLang="ko-KR" sz="700" b="1" dirty="0">
                <a:solidFill>
                  <a:schemeClr val="bg1"/>
                </a:solidFill>
              </a:rPr>
              <a:t>Summary and Conclusion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076103" y="1296024"/>
            <a:ext cx="3810732" cy="3600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61999" y="2142381"/>
            <a:ext cx="5220000" cy="365857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056681" y="3221916"/>
            <a:ext cx="5040000" cy="1929977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68206" y="5600812"/>
            <a:ext cx="3407585" cy="900000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ECC88D7-4FEA-4BFA-A139-DD4401A4C35F}" type="slidenum">
              <a:rPr lang="en-US" altLang="ko-KR" smtClean="0"/>
              <a:pPr>
                <a:defRPr/>
              </a:pPr>
              <a:t>35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089683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ko-KR" sz="2200" dirty="0" smtClean="0">
                <a:latin typeface="+mn-ea"/>
              </a:rPr>
              <a:t>Under the null hypothesis, </a:t>
            </a:r>
            <a:r>
              <a:rPr lang="en-US" altLang="ko-KR" sz="22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ko-KR" sz="2200" dirty="0" smtClean="0">
                <a:latin typeface="+mn-ea"/>
              </a:rPr>
              <a:t> is equal to the scaled chi-square distribution as follows (Brown’s method):</a:t>
            </a:r>
          </a:p>
          <a:p>
            <a:pPr marL="0" indent="0">
              <a:buNone/>
            </a:pPr>
            <a:endParaRPr lang="en-US" altLang="ko-KR" sz="2200" dirty="0">
              <a:latin typeface="+mn-ea"/>
              <a:cs typeface="Arial" pitchFamily="34" charset="0"/>
            </a:endParaRPr>
          </a:p>
          <a:p>
            <a:pPr marL="0" indent="0">
              <a:buNone/>
            </a:pPr>
            <a:endParaRPr lang="en-US" altLang="ko-KR" sz="2200" dirty="0">
              <a:latin typeface="+mn-ea"/>
              <a:cs typeface="Arial" pitchFamily="34" charset="0"/>
            </a:endParaRPr>
          </a:p>
          <a:p>
            <a:pPr marL="857250" lvl="2" indent="0">
              <a:buNone/>
            </a:pPr>
            <a:endParaRPr lang="en-US" altLang="ko-KR" dirty="0" smtClean="0">
              <a:latin typeface="+mn-ea"/>
              <a:cs typeface="Arial" pitchFamily="34" charset="0"/>
            </a:endParaRPr>
          </a:p>
          <a:p>
            <a:pPr marL="857250" lvl="2" indent="0">
              <a:buNone/>
            </a:pPr>
            <a:r>
              <a:rPr lang="en-US" altLang="ko-KR" dirty="0" smtClean="0">
                <a:latin typeface="+mn-ea"/>
                <a:cs typeface="Arial" pitchFamily="34" charset="0"/>
              </a:rPr>
              <a:t>Here </a:t>
            </a:r>
            <a:r>
              <a:rPr lang="en-US" altLang="ko-KR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ko-KR" dirty="0" smtClean="0">
                <a:latin typeface="+mn-ea"/>
                <a:cs typeface="Arial" pitchFamily="34" charset="0"/>
              </a:rPr>
              <a:t> and </a:t>
            </a:r>
            <a:r>
              <a:rPr lang="en-US" altLang="ko-KR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ko-KR" dirty="0" smtClean="0">
                <a:latin typeface="+mn-ea"/>
                <a:cs typeface="Arial" pitchFamily="34" charset="0"/>
              </a:rPr>
              <a:t> can be derived as</a:t>
            </a:r>
          </a:p>
          <a:p>
            <a:pPr marL="457200" lvl="1" indent="0">
              <a:buNone/>
            </a:pPr>
            <a:endParaRPr lang="en-US" altLang="ko-KR" sz="2200" dirty="0">
              <a:latin typeface="+mn-ea"/>
              <a:cs typeface="Arial" pitchFamily="34" charset="0"/>
            </a:endParaRPr>
          </a:p>
          <a:p>
            <a:pPr marL="457200" lvl="1" indent="0">
              <a:buNone/>
            </a:pPr>
            <a:endParaRPr lang="en-US" altLang="ko-KR" sz="2200" dirty="0">
              <a:latin typeface="+mn-ea"/>
              <a:cs typeface="Arial" pitchFamily="34" charset="0"/>
            </a:endParaRPr>
          </a:p>
          <a:p>
            <a:pPr marL="857250" lvl="2" indent="0">
              <a:buNone/>
            </a:pPr>
            <a:endParaRPr lang="en-US" altLang="ko-KR" dirty="0" smtClean="0">
              <a:latin typeface="+mn-ea"/>
              <a:cs typeface="Arial" pitchFamily="34" charset="0"/>
            </a:endParaRPr>
          </a:p>
          <a:p>
            <a:pPr marL="857250" lvl="2" indent="0">
              <a:buNone/>
            </a:pPr>
            <a:r>
              <a:rPr lang="en-US" altLang="ko-KR" dirty="0" smtClean="0">
                <a:latin typeface="+mn-ea"/>
                <a:cs typeface="Arial" pitchFamily="34" charset="0"/>
              </a:rPr>
              <a:t>where 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Rare X-linked variant association tests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4572000" y="4270"/>
            <a:ext cx="4572000" cy="5179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4860032" y="-31333"/>
            <a:ext cx="20040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800" b="1" dirty="0" smtClean="0">
                <a:solidFill>
                  <a:schemeClr val="bg1"/>
                </a:solidFill>
              </a:rPr>
              <a:t>Method</a:t>
            </a:r>
            <a:endParaRPr lang="en-US" altLang="ko-KR" sz="800" b="1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800" b="1" dirty="0" smtClean="0">
                <a:solidFill>
                  <a:schemeClr val="bg1">
                    <a:lumMod val="50000"/>
                  </a:schemeClr>
                </a:solidFill>
              </a:rPr>
              <a:t>Simulation </a:t>
            </a:r>
            <a:r>
              <a:rPr lang="en-US" altLang="ko-KR" sz="800" b="1" dirty="0">
                <a:solidFill>
                  <a:schemeClr val="bg1">
                    <a:lumMod val="50000"/>
                  </a:schemeClr>
                </a:solidFill>
              </a:rPr>
              <a:t>study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800" b="1" dirty="0">
                <a:solidFill>
                  <a:schemeClr val="bg1">
                    <a:lumMod val="50000"/>
                  </a:schemeClr>
                </a:solidFill>
              </a:rPr>
              <a:t>Application to schizophrenia data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800" b="1" dirty="0">
                <a:solidFill>
                  <a:schemeClr val="bg1">
                    <a:lumMod val="50000"/>
                  </a:schemeClr>
                </a:solidFill>
              </a:rPr>
              <a:t>Discussion</a:t>
            </a: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2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466697" y="-49609"/>
            <a:ext cx="388928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700" b="1" dirty="0">
                <a:solidFill>
                  <a:schemeClr val="bg1"/>
                </a:solidFill>
              </a:rPr>
              <a:t>Introduction</a:t>
            </a:r>
          </a:p>
          <a:p>
            <a:pPr algn="r"/>
            <a:r>
              <a:rPr lang="en-US" altLang="ko-KR" sz="700" b="1" dirty="0">
                <a:solidFill>
                  <a:schemeClr val="bg1"/>
                </a:solidFill>
              </a:rPr>
              <a:t>An overview of rare-variant analysis</a:t>
            </a:r>
          </a:p>
          <a:p>
            <a:pPr algn="r"/>
            <a:r>
              <a:rPr lang="en-US" altLang="ko-KR" sz="700" b="1" dirty="0">
                <a:solidFill>
                  <a:schemeClr val="bg1"/>
                </a:solidFill>
              </a:rPr>
              <a:t>Family-based rare-variant association test</a:t>
            </a:r>
          </a:p>
          <a:p>
            <a:pPr algn="r"/>
            <a:r>
              <a:rPr lang="en-US" altLang="ko-KR" sz="700" b="1" dirty="0"/>
              <a:t>Family-based rare-variant association test for X-linked genes</a:t>
            </a:r>
          </a:p>
          <a:p>
            <a:pPr algn="r"/>
            <a:r>
              <a:rPr lang="en-US" altLang="ko-KR" sz="700" b="1" dirty="0">
                <a:solidFill>
                  <a:schemeClr val="bg1"/>
                </a:solidFill>
              </a:rPr>
              <a:t>Summary and Conclusion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82676" y="2147714"/>
            <a:ext cx="3189029" cy="828000"/>
          </a:xfrm>
          <a:prstGeom prst="rect">
            <a:avLst/>
          </a:prstGeom>
        </p:spPr>
      </p:pic>
      <p:grpSp>
        <p:nvGrpSpPr>
          <p:cNvPr id="15" name="그룹 14"/>
          <p:cNvGrpSpPr>
            <a:grpSpLocks noChangeAspect="1"/>
          </p:cNvGrpSpPr>
          <p:nvPr/>
        </p:nvGrpSpPr>
        <p:grpSpPr>
          <a:xfrm>
            <a:off x="3088407" y="3518062"/>
            <a:ext cx="2685065" cy="900000"/>
            <a:chOff x="1691680" y="3655671"/>
            <a:chExt cx="3608951" cy="1209675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91680" y="3655671"/>
              <a:ext cx="1828800" cy="1209675"/>
            </a:xfrm>
            <a:prstGeom prst="rect">
              <a:avLst/>
            </a:prstGeom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862356" y="3798545"/>
              <a:ext cx="1438275" cy="923925"/>
            </a:xfrm>
            <a:prstGeom prst="rect">
              <a:avLst/>
            </a:prstGeom>
          </p:spPr>
        </p:pic>
      </p:grpSp>
      <p:pic>
        <p:nvPicPr>
          <p:cNvPr id="16" name="그림 15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195736" y="4636234"/>
            <a:ext cx="4907679" cy="468000"/>
          </a:xfrm>
          <a:prstGeom prst="rect">
            <a:avLst/>
          </a:prstGeom>
        </p:spPr>
      </p:pic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ECC88D7-4FEA-4BFA-A139-DD4401A4C35F}" type="slidenum">
              <a:rPr lang="en-US" altLang="ko-KR" smtClean="0"/>
              <a:pPr>
                <a:defRPr/>
              </a:pPr>
              <a:t>36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089746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ko-KR" dirty="0">
                <a:latin typeface="+mn-ea"/>
                <a:cs typeface="Arial" pitchFamily="34" charset="0"/>
              </a:rPr>
              <a:t>Setting</a:t>
            </a:r>
          </a:p>
          <a:p>
            <a:pPr lvl="1"/>
            <a:r>
              <a:rPr lang="en-US" altLang="ko-KR" sz="1800" dirty="0">
                <a:latin typeface="+mn-ea"/>
              </a:rPr>
              <a:t># of variant : 30</a:t>
            </a:r>
          </a:p>
          <a:p>
            <a:pPr lvl="1"/>
            <a:r>
              <a:rPr lang="en-US" altLang="ko-KR" sz="1800" dirty="0">
                <a:latin typeface="+mn-ea"/>
              </a:rPr>
              <a:t># of family size : 200</a:t>
            </a:r>
          </a:p>
          <a:p>
            <a:pPr lvl="1"/>
            <a:r>
              <a:rPr lang="el-GR" altLang="ko-KR" sz="1800" dirty="0">
                <a:latin typeface="+mn-ea"/>
              </a:rPr>
              <a:t>β</a:t>
            </a:r>
            <a:r>
              <a:rPr lang="en-US" altLang="ko-KR" sz="1800" dirty="0">
                <a:latin typeface="+mn-ea"/>
              </a:rPr>
              <a:t>(+) vs </a:t>
            </a:r>
            <a:r>
              <a:rPr lang="el-GR" altLang="ko-KR" sz="1800" dirty="0">
                <a:latin typeface="+mn-ea"/>
              </a:rPr>
              <a:t>β</a:t>
            </a:r>
            <a:r>
              <a:rPr lang="en-US" altLang="ko-KR" sz="1800" dirty="0">
                <a:latin typeface="+mn-ea"/>
              </a:rPr>
              <a:t>(-): 50%vs50%, 60%vs40%, 80%vs20%, 100%vs0%</a:t>
            </a:r>
          </a:p>
          <a:p>
            <a:pPr lvl="1"/>
            <a:r>
              <a:rPr lang="en-US" altLang="ko-KR" sz="1800" dirty="0">
                <a:latin typeface="+mn-ea"/>
              </a:rPr>
              <a:t>Heritability(</a:t>
            </a:r>
            <a:r>
              <a:rPr lang="en-US" altLang="ko-KR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ko-KR" sz="18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ko-KR" sz="1800" dirty="0">
                <a:latin typeface="+mn-ea"/>
              </a:rPr>
              <a:t>) : 0.01</a:t>
            </a:r>
          </a:p>
          <a:p>
            <a:pPr lvl="1"/>
            <a:r>
              <a:rPr lang="en-US" altLang="ko-KR" sz="1800" dirty="0">
                <a:latin typeface="+mn-ea"/>
              </a:rPr>
              <a:t>Biological model: XCI, E-XCI, S-XCI to normal or deleterious allele</a:t>
            </a:r>
          </a:p>
          <a:p>
            <a:pPr lvl="1"/>
            <a:r>
              <a:rPr lang="en-US" altLang="ko-KR" sz="1800" dirty="0">
                <a:latin typeface="+mn-ea"/>
              </a:rPr>
              <a:t>Methods : PedGene-Burden, PedGene-Kernel, </a:t>
            </a:r>
          </a:p>
          <a:p>
            <a:pPr marL="457200" lvl="1" indent="0">
              <a:buNone/>
            </a:pPr>
            <a:r>
              <a:rPr lang="en-US" altLang="ko-KR" sz="1800" b="1" i="1" dirty="0">
                <a:latin typeface="+mn-ea"/>
              </a:rPr>
              <a:t>                 FARVAT-XB</a:t>
            </a:r>
            <a:r>
              <a:rPr lang="en-US" altLang="ko-KR" sz="1800" b="1" i="1" baseline="-25000" dirty="0">
                <a:latin typeface="+mn-ea"/>
              </a:rPr>
              <a:t> </a:t>
            </a:r>
            <a:r>
              <a:rPr lang="en-US" altLang="ko-KR" sz="1800" dirty="0">
                <a:latin typeface="+mn-ea"/>
              </a:rPr>
              <a:t>, </a:t>
            </a:r>
            <a:r>
              <a:rPr lang="en-US" altLang="ko-KR" sz="1800" b="1" i="1" dirty="0">
                <a:latin typeface="+mn-ea"/>
              </a:rPr>
              <a:t>FARVAT-XC</a:t>
            </a:r>
            <a:r>
              <a:rPr lang="en-US" altLang="ko-KR" sz="1800" b="1" i="1" baseline="-25000" dirty="0">
                <a:latin typeface="+mn-ea"/>
              </a:rPr>
              <a:t> </a:t>
            </a:r>
            <a:r>
              <a:rPr lang="en-US" altLang="ko-KR" sz="1800" dirty="0">
                <a:latin typeface="+mn-ea"/>
              </a:rPr>
              <a:t>, </a:t>
            </a:r>
            <a:r>
              <a:rPr lang="en-US" altLang="ko-KR" sz="1800" b="1" i="1" dirty="0">
                <a:latin typeface="+mn-ea"/>
              </a:rPr>
              <a:t>FARVAT-XO</a:t>
            </a:r>
            <a:r>
              <a:rPr lang="en-US" altLang="ko-KR" sz="1800" dirty="0">
                <a:latin typeface="+mn-ea"/>
              </a:rPr>
              <a:t>, and </a:t>
            </a:r>
            <a:r>
              <a:rPr lang="en-US" altLang="ko-KR" sz="1800" b="1" i="1" dirty="0">
                <a:latin typeface="+mn-ea"/>
              </a:rPr>
              <a:t>FARVAT-XD</a:t>
            </a:r>
          </a:p>
          <a:p>
            <a:pPr lvl="1"/>
            <a:r>
              <a:rPr lang="en-US" altLang="ko-KR" sz="1800" dirty="0">
                <a:latin typeface="+mn-ea"/>
                <a:cs typeface="Arial" pitchFamily="34" charset="0"/>
              </a:rPr>
              <a:t>Replicate = 5,000</a:t>
            </a:r>
            <a:endParaRPr lang="en-US" altLang="ko-KR" sz="1800" dirty="0">
              <a:latin typeface="+mn-ea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Simulation setting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4572000" y="4270"/>
            <a:ext cx="4572000" cy="5179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4860032" y="-31333"/>
            <a:ext cx="32303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800" b="1" dirty="0">
                <a:solidFill>
                  <a:schemeClr val="bg1">
                    <a:lumMod val="50000"/>
                  </a:schemeClr>
                </a:solidFill>
              </a:rPr>
              <a:t>Method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800" b="1" dirty="0">
                <a:solidFill>
                  <a:schemeClr val="bg1"/>
                </a:solidFill>
              </a:rPr>
              <a:t>Simulation study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800" b="1" dirty="0">
                <a:solidFill>
                  <a:schemeClr val="bg1">
                    <a:lumMod val="50000"/>
                  </a:schemeClr>
                </a:solidFill>
              </a:rPr>
              <a:t>Application to chronic obstructive pulmonary disease data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800" b="1" dirty="0">
                <a:solidFill>
                  <a:schemeClr val="bg1">
                    <a:lumMod val="50000"/>
                  </a:schemeClr>
                </a:solidFill>
              </a:rPr>
              <a:t>Discussion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66697" y="-49609"/>
            <a:ext cx="388928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700" b="1" dirty="0">
                <a:solidFill>
                  <a:schemeClr val="bg1"/>
                </a:solidFill>
              </a:rPr>
              <a:t>Introduction</a:t>
            </a:r>
          </a:p>
          <a:p>
            <a:pPr algn="r"/>
            <a:r>
              <a:rPr lang="en-US" altLang="ko-KR" sz="700" b="1" dirty="0">
                <a:solidFill>
                  <a:schemeClr val="bg1"/>
                </a:solidFill>
              </a:rPr>
              <a:t>An overview of rare-variant analysis</a:t>
            </a:r>
          </a:p>
          <a:p>
            <a:pPr algn="r"/>
            <a:r>
              <a:rPr lang="en-US" altLang="ko-KR" sz="700" b="1" dirty="0">
                <a:solidFill>
                  <a:schemeClr val="bg1"/>
                </a:solidFill>
              </a:rPr>
              <a:t>Family-based rare-variant association test</a:t>
            </a:r>
          </a:p>
          <a:p>
            <a:pPr algn="r"/>
            <a:r>
              <a:rPr lang="en-US" altLang="ko-KR" sz="700" b="1" dirty="0"/>
              <a:t>Family-based rare-variant association test for X-linked genes</a:t>
            </a:r>
          </a:p>
          <a:p>
            <a:pPr algn="r"/>
            <a:r>
              <a:rPr lang="en-US" altLang="ko-KR" sz="700" b="1" dirty="0">
                <a:solidFill>
                  <a:schemeClr val="bg1"/>
                </a:solidFill>
              </a:rPr>
              <a:t>Summary and Conclusion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ECC88D7-4FEA-4BFA-A139-DD4401A4C35F}" type="slidenum">
              <a:rPr lang="en-US" altLang="ko-KR" smtClean="0"/>
              <a:pPr>
                <a:defRPr/>
              </a:pPr>
              <a:t>37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764732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ko-KR" sz="2200" dirty="0" smtClean="0">
                <a:latin typeface="+mn-ea"/>
                <a:cs typeface="Arial" pitchFamily="34" charset="0"/>
              </a:rPr>
              <a:t>Simulation scenarios</a:t>
            </a:r>
            <a:endParaRPr lang="en-US" altLang="ko-KR" sz="1800" dirty="0">
              <a:latin typeface="+mn-ea"/>
            </a:endParaRPr>
          </a:p>
          <a:p>
            <a:pPr lvl="1"/>
            <a:r>
              <a:rPr lang="en-US" altLang="ko-KR" sz="1800" dirty="0">
                <a:latin typeface="+mn-ea"/>
                <a:cs typeface="Arial" pitchFamily="34" charset="0"/>
              </a:rPr>
              <a:t>Simulated data under the absence of population substructure</a:t>
            </a:r>
          </a:p>
          <a:p>
            <a:pPr lvl="2"/>
            <a:r>
              <a:rPr lang="en-US" altLang="ko-KR" sz="1600" dirty="0">
                <a:latin typeface="+mn-ea"/>
              </a:rPr>
              <a:t>Prevalence Assumptions: </a:t>
            </a:r>
          </a:p>
          <a:p>
            <a:pPr lvl="3"/>
            <a:r>
              <a:rPr lang="en-US" altLang="ko-KR" sz="1400" dirty="0">
                <a:latin typeface="+mn-ea"/>
              </a:rPr>
              <a:t>For males and females, male = female = 0.12</a:t>
            </a:r>
          </a:p>
          <a:p>
            <a:pPr lvl="3"/>
            <a:r>
              <a:rPr lang="en-US" altLang="ko-KR" sz="1400" dirty="0">
                <a:latin typeface="+mn-ea"/>
              </a:rPr>
              <a:t>For males and females, male = 0.12, female= 0.36</a:t>
            </a:r>
          </a:p>
          <a:p>
            <a:pPr marL="1371600" lvl="3" indent="0">
              <a:buNone/>
            </a:pPr>
            <a:r>
              <a:rPr lang="en-US" altLang="ko-KR" sz="1400" dirty="0">
                <a:latin typeface="+mn-ea"/>
              </a:rPr>
              <a:t>                                 </a:t>
            </a:r>
            <a:r>
              <a:rPr lang="en-US" altLang="ko-KR" sz="1400" dirty="0" smtClean="0">
                <a:latin typeface="+mn-ea"/>
              </a:rPr>
              <a:t>  </a:t>
            </a:r>
            <a:r>
              <a:rPr lang="en-US" altLang="ko-KR" sz="1400" dirty="0">
                <a:latin typeface="+mn-ea"/>
              </a:rPr>
              <a:t>male = 0.36, female= </a:t>
            </a:r>
            <a:r>
              <a:rPr lang="en-US" altLang="ko-KR" sz="1400" dirty="0" smtClean="0">
                <a:latin typeface="+mn-ea"/>
              </a:rPr>
              <a:t>0.12</a:t>
            </a:r>
            <a:endParaRPr lang="en-US" altLang="ko-KR" sz="1400" dirty="0">
              <a:latin typeface="+mn-ea"/>
              <a:cs typeface="Arial" pitchFamily="34" charset="0"/>
            </a:endParaRPr>
          </a:p>
          <a:p>
            <a:pPr lvl="1"/>
            <a:r>
              <a:rPr lang="en-US" altLang="ko-KR" sz="1800" dirty="0">
                <a:latin typeface="+mn-ea"/>
                <a:cs typeface="Arial" pitchFamily="34" charset="0"/>
              </a:rPr>
              <a:t>Simulated data under the presence of population </a:t>
            </a:r>
            <a:r>
              <a:rPr lang="en-US" altLang="ko-KR" sz="1800" dirty="0" smtClean="0">
                <a:latin typeface="+mn-ea"/>
                <a:cs typeface="Arial" pitchFamily="34" charset="0"/>
              </a:rPr>
              <a:t>substructure</a:t>
            </a:r>
          </a:p>
          <a:p>
            <a:pPr lvl="2"/>
            <a:r>
              <a:rPr lang="en-US" altLang="ko-KR" sz="1600" dirty="0" smtClean="0">
                <a:latin typeface="+mn-ea"/>
                <a:cs typeface="Arial" pitchFamily="34" charset="0"/>
              </a:rPr>
              <a:t>F</a:t>
            </a:r>
            <a:r>
              <a:rPr lang="en-US" altLang="ko-KR" sz="1600" baseline="-25000" dirty="0" smtClean="0">
                <a:latin typeface="+mn-ea"/>
                <a:cs typeface="Arial" pitchFamily="34" charset="0"/>
              </a:rPr>
              <a:t>ST</a:t>
            </a:r>
            <a:r>
              <a:rPr lang="en-US" altLang="ko-KR" sz="1600" dirty="0" smtClean="0">
                <a:latin typeface="+mn-ea"/>
                <a:cs typeface="Arial" pitchFamily="34" charset="0"/>
              </a:rPr>
              <a:t> = 0, 0.005, 0.01, 0.05</a:t>
            </a:r>
          </a:p>
          <a:p>
            <a:pPr lvl="1"/>
            <a:r>
              <a:rPr lang="en-US" altLang="ko-KR" dirty="0">
                <a:latin typeface="+mn-ea"/>
              </a:rPr>
              <a:t>Evaluation of robustness against biological expression process</a:t>
            </a:r>
            <a:endParaRPr lang="en-US" altLang="ko-KR" dirty="0" smtClean="0">
              <a:latin typeface="+mn-ea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Simulation setting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4572000" y="4270"/>
            <a:ext cx="4572000" cy="5179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4860032" y="-31333"/>
            <a:ext cx="32303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800" b="1" dirty="0">
                <a:solidFill>
                  <a:schemeClr val="bg1">
                    <a:lumMod val="50000"/>
                  </a:schemeClr>
                </a:solidFill>
              </a:rPr>
              <a:t>Method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800" b="1" dirty="0">
                <a:solidFill>
                  <a:schemeClr val="bg1"/>
                </a:solidFill>
              </a:rPr>
              <a:t>Simulation study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800" b="1" dirty="0">
                <a:solidFill>
                  <a:schemeClr val="bg1">
                    <a:lumMod val="50000"/>
                  </a:schemeClr>
                </a:solidFill>
              </a:rPr>
              <a:t>Application to chronic obstructive pulmonary disease data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800" b="1" dirty="0">
                <a:solidFill>
                  <a:schemeClr val="bg1">
                    <a:lumMod val="50000"/>
                  </a:schemeClr>
                </a:solidFill>
              </a:rPr>
              <a:t>Discussion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66697" y="-49609"/>
            <a:ext cx="388928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700" b="1" dirty="0">
                <a:solidFill>
                  <a:schemeClr val="bg1"/>
                </a:solidFill>
              </a:rPr>
              <a:t>Introduction</a:t>
            </a:r>
          </a:p>
          <a:p>
            <a:pPr algn="r"/>
            <a:r>
              <a:rPr lang="en-US" altLang="ko-KR" sz="700" b="1" dirty="0">
                <a:solidFill>
                  <a:schemeClr val="bg1"/>
                </a:solidFill>
              </a:rPr>
              <a:t>An overview of rare-variant analysis</a:t>
            </a:r>
          </a:p>
          <a:p>
            <a:pPr algn="r"/>
            <a:r>
              <a:rPr lang="en-US" altLang="ko-KR" sz="700" b="1" dirty="0">
                <a:solidFill>
                  <a:schemeClr val="bg1"/>
                </a:solidFill>
              </a:rPr>
              <a:t>Family-based rare-variant association test</a:t>
            </a:r>
          </a:p>
          <a:p>
            <a:pPr algn="r"/>
            <a:r>
              <a:rPr lang="en-US" altLang="ko-KR" sz="700" b="1" dirty="0"/>
              <a:t>Family-based rare-variant association test for X-linked genes</a:t>
            </a:r>
          </a:p>
          <a:p>
            <a:pPr algn="r"/>
            <a:r>
              <a:rPr lang="en-US" altLang="ko-KR" sz="700" b="1" dirty="0">
                <a:solidFill>
                  <a:schemeClr val="bg1"/>
                </a:solidFill>
              </a:rPr>
              <a:t>Summary and Conclusion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ECC88D7-4FEA-4BFA-A139-DD4401A4C35F}" type="slidenum">
              <a:rPr lang="en-US" altLang="ko-KR" smtClean="0"/>
              <a:pPr>
                <a:defRPr/>
              </a:pPr>
              <a:t>38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42795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Simulation setting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4572000" y="4270"/>
            <a:ext cx="4572000" cy="5179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4860032" y="-31333"/>
            <a:ext cx="32303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800" b="1" dirty="0">
                <a:solidFill>
                  <a:schemeClr val="bg1">
                    <a:lumMod val="50000"/>
                  </a:schemeClr>
                </a:solidFill>
              </a:rPr>
              <a:t>Method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800" b="1" dirty="0">
                <a:solidFill>
                  <a:schemeClr val="bg1"/>
                </a:solidFill>
              </a:rPr>
              <a:t>Simulation study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800" b="1" dirty="0">
                <a:solidFill>
                  <a:schemeClr val="bg1">
                    <a:lumMod val="50000"/>
                  </a:schemeClr>
                </a:solidFill>
              </a:rPr>
              <a:t>Application to chronic obstructive pulmonary disease data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800" b="1" dirty="0" smtClean="0">
                <a:solidFill>
                  <a:schemeClr val="bg1">
                    <a:lumMod val="50000"/>
                  </a:schemeClr>
                </a:solidFill>
              </a:rPr>
              <a:t>Discussion</a:t>
            </a:r>
            <a:endParaRPr lang="en-US" altLang="ko-KR" sz="8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66697" y="-49609"/>
            <a:ext cx="388928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700" b="1" dirty="0">
                <a:solidFill>
                  <a:schemeClr val="bg1"/>
                </a:solidFill>
              </a:rPr>
              <a:t>Introduction</a:t>
            </a:r>
          </a:p>
          <a:p>
            <a:pPr algn="r"/>
            <a:r>
              <a:rPr lang="en-US" altLang="ko-KR" sz="700" b="1" dirty="0">
                <a:solidFill>
                  <a:schemeClr val="bg1"/>
                </a:solidFill>
              </a:rPr>
              <a:t>An overview of rare-variant analysis</a:t>
            </a:r>
          </a:p>
          <a:p>
            <a:pPr algn="r"/>
            <a:r>
              <a:rPr lang="en-US" altLang="ko-KR" sz="700" b="1" dirty="0">
                <a:solidFill>
                  <a:schemeClr val="bg1"/>
                </a:solidFill>
              </a:rPr>
              <a:t>Family-based rare-variant association test</a:t>
            </a:r>
          </a:p>
          <a:p>
            <a:pPr algn="r"/>
            <a:r>
              <a:rPr lang="en-US" altLang="ko-KR" sz="700" b="1" dirty="0"/>
              <a:t>Family-based rare-variant association test for X-linked genes</a:t>
            </a:r>
          </a:p>
          <a:p>
            <a:pPr algn="r"/>
            <a:r>
              <a:rPr lang="en-US" altLang="ko-KR" sz="700" b="1" dirty="0">
                <a:solidFill>
                  <a:schemeClr val="bg1"/>
                </a:solidFill>
              </a:rPr>
              <a:t>Summary and Conclusion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ECC88D7-4FEA-4BFA-A139-DD4401A4C35F}" type="slidenum">
              <a:rPr lang="en-US" altLang="ko-KR" smtClean="0"/>
              <a:pPr>
                <a:defRPr/>
              </a:pPr>
              <a:t>39</a:t>
            </a:fld>
            <a:endParaRPr lang="en-US" altLang="ko-KR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3676" y="1993032"/>
            <a:ext cx="4573055" cy="3960000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2214078" y="1710333"/>
            <a:ext cx="473418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latin typeface="+mn-ea"/>
                <a:ea typeface="+mn-ea"/>
              </a:rPr>
              <a:t>Figure 4.1 Family structures considered in our simulation studies</a:t>
            </a:r>
          </a:p>
        </p:txBody>
      </p:sp>
    </p:spTree>
    <p:extLst>
      <p:ext uri="{BB962C8B-B14F-4D97-AF65-F5344CB8AC3E}">
        <p14:creationId xmlns:p14="http://schemas.microsoft.com/office/powerpoint/2010/main" val="346524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Missing heritability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4572000" y="4270"/>
            <a:ext cx="4572000" cy="5179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20"/>
          <p:cNvSpPr txBox="1">
            <a:spLocks noChangeArrowheads="1"/>
          </p:cNvSpPr>
          <p:nvPr/>
        </p:nvSpPr>
        <p:spPr bwMode="auto">
          <a:xfrm>
            <a:off x="251520" y="6322968"/>
            <a:ext cx="237626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굴림" charset="-127"/>
              </a:defRPr>
            </a:lvl9pPr>
          </a:lstStyle>
          <a:p>
            <a:pPr eaLnBrk="1" hangingPunct="1"/>
            <a:r>
              <a:rPr lang="en-US" altLang="ko-KR" sz="1400" dirty="0" err="1"/>
              <a:t>Manolio</a:t>
            </a:r>
            <a:r>
              <a:rPr lang="en-US" altLang="ko-KR" sz="1400" dirty="0"/>
              <a:t> et al, Nature 2009</a:t>
            </a:r>
            <a:endParaRPr lang="ko-KR" altLang="en-US" sz="1400" dirty="0"/>
          </a:p>
        </p:txBody>
      </p:sp>
      <p:grpSp>
        <p:nvGrpSpPr>
          <p:cNvPr id="12" name="그룹 11"/>
          <p:cNvGrpSpPr/>
          <p:nvPr/>
        </p:nvGrpSpPr>
        <p:grpSpPr>
          <a:xfrm>
            <a:off x="1872000" y="1873852"/>
            <a:ext cx="5400000" cy="4320000"/>
            <a:chOff x="1211263" y="371475"/>
            <a:chExt cx="7932737" cy="5791200"/>
          </a:xfrm>
        </p:grpSpPr>
        <p:pic>
          <p:nvPicPr>
            <p:cNvPr id="13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11263" y="371475"/>
              <a:ext cx="7932737" cy="4129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41450" y="4043363"/>
              <a:ext cx="7345363" cy="211931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TextBox 8"/>
          <p:cNvSpPr txBox="1"/>
          <p:nvPr/>
        </p:nvSpPr>
        <p:spPr>
          <a:xfrm>
            <a:off x="466697" y="-49609"/>
            <a:ext cx="388928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700" b="1" dirty="0"/>
              <a:t>Introduction</a:t>
            </a:r>
          </a:p>
          <a:p>
            <a:pPr algn="r"/>
            <a:r>
              <a:rPr lang="en-US" altLang="ko-KR" sz="700" b="1" dirty="0">
                <a:solidFill>
                  <a:schemeClr val="bg1"/>
                </a:solidFill>
              </a:rPr>
              <a:t>An overview of rare-variant analysis</a:t>
            </a:r>
          </a:p>
          <a:p>
            <a:pPr algn="r"/>
            <a:r>
              <a:rPr lang="en-US" altLang="ko-KR" sz="700" b="1" dirty="0">
                <a:solidFill>
                  <a:schemeClr val="bg1"/>
                </a:solidFill>
              </a:rPr>
              <a:t>Family-based rare-variant association test</a:t>
            </a:r>
          </a:p>
          <a:p>
            <a:pPr algn="r"/>
            <a:r>
              <a:rPr lang="en-US" altLang="ko-KR" sz="700" b="1" dirty="0">
                <a:solidFill>
                  <a:schemeClr val="bg1"/>
                </a:solidFill>
              </a:rPr>
              <a:t>Family-based rare-variant association test for X-linked genes</a:t>
            </a:r>
          </a:p>
          <a:p>
            <a:pPr algn="r"/>
            <a:r>
              <a:rPr lang="en-US" altLang="ko-KR" sz="700" b="1" dirty="0">
                <a:solidFill>
                  <a:schemeClr val="bg1"/>
                </a:solidFill>
              </a:rPr>
              <a:t>Summary and Conclusion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ECC88D7-4FEA-4BFA-A139-DD4401A4C35F}" type="slidenum">
              <a:rPr lang="en-US" altLang="ko-KR" smtClean="0"/>
              <a:pPr>
                <a:defRPr/>
              </a:pPr>
              <a:t>4</a:t>
            </a:fld>
            <a:endParaRPr lang="en-US" altLang="ko-KR" dirty="0"/>
          </a:p>
        </p:txBody>
      </p:sp>
      <p:sp>
        <p:nvSpPr>
          <p:cNvPr id="15" name="TextBox 14"/>
          <p:cNvSpPr txBox="1"/>
          <p:nvPr/>
        </p:nvSpPr>
        <p:spPr>
          <a:xfrm>
            <a:off x="4860032" y="-26567"/>
            <a:ext cx="26869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800" b="1" dirty="0">
                <a:solidFill>
                  <a:schemeClr val="bg1">
                    <a:lumMod val="50000"/>
                  </a:schemeClr>
                </a:solidFill>
              </a:rPr>
              <a:t>The background on genetic association studies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800" b="1" dirty="0" smtClean="0">
                <a:solidFill>
                  <a:schemeClr val="bg1"/>
                </a:solidFill>
              </a:rPr>
              <a:t>Missing </a:t>
            </a:r>
            <a:r>
              <a:rPr lang="en-US" altLang="ko-KR" sz="800" b="1" dirty="0">
                <a:solidFill>
                  <a:schemeClr val="bg1"/>
                </a:solidFill>
              </a:rPr>
              <a:t>heritability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800" b="1" dirty="0">
                <a:solidFill>
                  <a:schemeClr val="bg1">
                    <a:lumMod val="50000"/>
                  </a:schemeClr>
                </a:solidFill>
              </a:rPr>
              <a:t>Rare variant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800" b="1" dirty="0">
                <a:solidFill>
                  <a:schemeClr val="bg1">
                    <a:lumMod val="50000"/>
                  </a:schemeClr>
                </a:solidFill>
              </a:rPr>
              <a:t>X-chromosome in association studies</a:t>
            </a:r>
          </a:p>
        </p:txBody>
      </p:sp>
    </p:spTree>
    <p:extLst>
      <p:ext uri="{BB962C8B-B14F-4D97-AF65-F5344CB8AC3E}">
        <p14:creationId xmlns:p14="http://schemas.microsoft.com/office/powerpoint/2010/main" val="597508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Evaluation with simulated data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4572000" y="4270"/>
            <a:ext cx="4572000" cy="5179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4860032" y="-31333"/>
            <a:ext cx="32303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800" b="1" dirty="0">
                <a:solidFill>
                  <a:schemeClr val="bg1">
                    <a:lumMod val="50000"/>
                  </a:schemeClr>
                </a:solidFill>
              </a:rPr>
              <a:t>Method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800" b="1" dirty="0">
                <a:solidFill>
                  <a:schemeClr val="bg1"/>
                </a:solidFill>
              </a:rPr>
              <a:t>Simulation study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800" b="1" dirty="0">
                <a:solidFill>
                  <a:schemeClr val="bg1">
                    <a:lumMod val="50000"/>
                  </a:schemeClr>
                </a:solidFill>
              </a:rPr>
              <a:t>Application to chronic obstructive pulmonary disease data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800" b="1" dirty="0" smtClean="0">
                <a:solidFill>
                  <a:schemeClr val="bg1">
                    <a:lumMod val="50000"/>
                  </a:schemeClr>
                </a:solidFill>
              </a:rPr>
              <a:t>Discussion</a:t>
            </a:r>
            <a:endParaRPr lang="en-US" altLang="ko-KR" sz="8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66697" y="-49609"/>
            <a:ext cx="388928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700" b="1" dirty="0">
                <a:solidFill>
                  <a:schemeClr val="bg1"/>
                </a:solidFill>
              </a:rPr>
              <a:t>Introduction</a:t>
            </a:r>
          </a:p>
          <a:p>
            <a:pPr algn="r"/>
            <a:r>
              <a:rPr lang="en-US" altLang="ko-KR" sz="700" b="1" dirty="0">
                <a:solidFill>
                  <a:schemeClr val="bg1"/>
                </a:solidFill>
              </a:rPr>
              <a:t>An overview of rare-variant analysis</a:t>
            </a:r>
          </a:p>
          <a:p>
            <a:pPr algn="r"/>
            <a:r>
              <a:rPr lang="en-US" altLang="ko-KR" sz="700" b="1" dirty="0">
                <a:solidFill>
                  <a:schemeClr val="bg1"/>
                </a:solidFill>
              </a:rPr>
              <a:t>Family-based rare-variant association test</a:t>
            </a:r>
          </a:p>
          <a:p>
            <a:pPr algn="r"/>
            <a:r>
              <a:rPr lang="en-US" altLang="ko-KR" sz="700" b="1" dirty="0"/>
              <a:t>Family-based rare-variant association test for X-linked genes</a:t>
            </a:r>
          </a:p>
          <a:p>
            <a:pPr algn="r"/>
            <a:r>
              <a:rPr lang="en-US" altLang="ko-KR" sz="700" b="1" dirty="0">
                <a:solidFill>
                  <a:schemeClr val="bg1"/>
                </a:solidFill>
              </a:rPr>
              <a:t>Summary and Conclusion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ECC88D7-4FEA-4BFA-A139-DD4401A4C35F}" type="slidenum">
              <a:rPr lang="en-US" altLang="ko-KR" smtClean="0"/>
              <a:pPr>
                <a:defRPr/>
              </a:pPr>
              <a:t>40</a:t>
            </a:fld>
            <a:endParaRPr lang="en-US" altLang="ko-KR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639" y="2276872"/>
            <a:ext cx="6851771" cy="3600000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1162131" y="1998365"/>
            <a:ext cx="683575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latin typeface="+mn-ea"/>
                <a:ea typeface="+mn-ea"/>
              </a:rPr>
              <a:t>Table 4.2 Empirical type-1 error estimates for XCI or E-XCI.</a:t>
            </a:r>
          </a:p>
        </p:txBody>
      </p:sp>
      <p:cxnSp>
        <p:nvCxnSpPr>
          <p:cNvPr id="17" name="직선 화살표 연결선 16"/>
          <p:cNvCxnSpPr/>
          <p:nvPr/>
        </p:nvCxnSpPr>
        <p:spPr>
          <a:xfrm>
            <a:off x="8007410" y="5167065"/>
            <a:ext cx="30900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8317507" y="5013176"/>
            <a:ext cx="8264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rgbClr val="FF0000"/>
                </a:solidFill>
                <a:latin typeface="+mn-ea"/>
                <a:ea typeface="+mn-ea"/>
              </a:rPr>
              <a:t>violated</a:t>
            </a:r>
            <a:endParaRPr lang="ko-KR" altLang="en-US" sz="1400" dirty="0">
              <a:solidFill>
                <a:srgbClr val="FF0000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74433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Evaluation with simulated data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4572000" y="4270"/>
            <a:ext cx="4572000" cy="5179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4860032" y="-31333"/>
            <a:ext cx="32303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800" b="1" dirty="0">
                <a:solidFill>
                  <a:schemeClr val="bg1">
                    <a:lumMod val="50000"/>
                  </a:schemeClr>
                </a:solidFill>
              </a:rPr>
              <a:t>Method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800" b="1" dirty="0">
                <a:solidFill>
                  <a:schemeClr val="bg1"/>
                </a:solidFill>
              </a:rPr>
              <a:t>Simulation study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800" b="1" dirty="0">
                <a:solidFill>
                  <a:schemeClr val="bg1">
                    <a:lumMod val="50000"/>
                  </a:schemeClr>
                </a:solidFill>
              </a:rPr>
              <a:t>Application to chronic obstructive pulmonary disease data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800" b="1" dirty="0" smtClean="0">
                <a:solidFill>
                  <a:schemeClr val="bg1">
                    <a:lumMod val="50000"/>
                  </a:schemeClr>
                </a:solidFill>
              </a:rPr>
              <a:t>Discussion</a:t>
            </a:r>
            <a:endParaRPr lang="en-US" altLang="ko-KR" sz="8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66697" y="-49609"/>
            <a:ext cx="388928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700" b="1" dirty="0">
                <a:solidFill>
                  <a:schemeClr val="bg1"/>
                </a:solidFill>
              </a:rPr>
              <a:t>Introduction</a:t>
            </a:r>
          </a:p>
          <a:p>
            <a:pPr algn="r"/>
            <a:r>
              <a:rPr lang="en-US" altLang="ko-KR" sz="700" b="1" dirty="0">
                <a:solidFill>
                  <a:schemeClr val="bg1"/>
                </a:solidFill>
              </a:rPr>
              <a:t>An overview of rare-variant analysis</a:t>
            </a:r>
          </a:p>
          <a:p>
            <a:pPr algn="r"/>
            <a:r>
              <a:rPr lang="en-US" altLang="ko-KR" sz="700" b="1" dirty="0">
                <a:solidFill>
                  <a:schemeClr val="bg1"/>
                </a:solidFill>
              </a:rPr>
              <a:t>Family-based rare-variant association test</a:t>
            </a:r>
          </a:p>
          <a:p>
            <a:pPr algn="r"/>
            <a:r>
              <a:rPr lang="en-US" altLang="ko-KR" sz="700" b="1" dirty="0"/>
              <a:t>Family-based rare-variant association test for X-linked genes</a:t>
            </a:r>
          </a:p>
          <a:p>
            <a:pPr algn="r"/>
            <a:r>
              <a:rPr lang="en-US" altLang="ko-KR" sz="700" b="1" dirty="0">
                <a:solidFill>
                  <a:schemeClr val="bg1"/>
                </a:solidFill>
              </a:rPr>
              <a:t>Summary and Conclusion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ECC88D7-4FEA-4BFA-A139-DD4401A4C35F}" type="slidenum">
              <a:rPr lang="en-US" altLang="ko-KR" smtClean="0"/>
              <a:pPr>
                <a:defRPr/>
              </a:pPr>
              <a:t>41</a:t>
            </a:fld>
            <a:endParaRPr lang="en-US" altLang="ko-KR" dirty="0"/>
          </a:p>
        </p:txBody>
      </p:sp>
      <p:sp>
        <p:nvSpPr>
          <p:cNvPr id="10" name="직사각형 9"/>
          <p:cNvSpPr/>
          <p:nvPr/>
        </p:nvSpPr>
        <p:spPr>
          <a:xfrm>
            <a:off x="1020039" y="1998365"/>
            <a:ext cx="683575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latin typeface="+mn-ea"/>
                <a:ea typeface="+mn-ea"/>
              </a:rPr>
              <a:t>Table 4.3 Empirical type-1 error estimates for S-XCI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2644" y="2276872"/>
            <a:ext cx="7134728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835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261813" y="1997028"/>
            <a:ext cx="8639231" cy="35907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Evaluation with simulated data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4572000" y="4270"/>
            <a:ext cx="4572000" cy="5179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4860032" y="-31333"/>
            <a:ext cx="32303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800" b="1" dirty="0">
                <a:solidFill>
                  <a:schemeClr val="bg1">
                    <a:lumMod val="50000"/>
                  </a:schemeClr>
                </a:solidFill>
              </a:rPr>
              <a:t>Method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800" b="1" dirty="0">
                <a:solidFill>
                  <a:schemeClr val="bg1"/>
                </a:solidFill>
              </a:rPr>
              <a:t>Simulation study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800" b="1" dirty="0">
                <a:solidFill>
                  <a:schemeClr val="bg1">
                    <a:lumMod val="50000"/>
                  </a:schemeClr>
                </a:solidFill>
              </a:rPr>
              <a:t>Application to chronic obstructive pulmonary disease data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800" b="1" dirty="0" smtClean="0">
                <a:solidFill>
                  <a:schemeClr val="bg1">
                    <a:lumMod val="50000"/>
                  </a:schemeClr>
                </a:solidFill>
              </a:rPr>
              <a:t>Discussion</a:t>
            </a:r>
            <a:endParaRPr lang="en-US" altLang="ko-KR" sz="8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244"/>
          <a:stretch/>
        </p:blipFill>
        <p:spPr>
          <a:xfrm>
            <a:off x="252711" y="2003130"/>
            <a:ext cx="3960000" cy="3099801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450" b="2821"/>
          <a:stretch/>
        </p:blipFill>
        <p:spPr>
          <a:xfrm>
            <a:off x="4581524" y="1997028"/>
            <a:ext cx="3960000" cy="2095998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014"/>
          <a:stretch/>
        </p:blipFill>
        <p:spPr>
          <a:xfrm>
            <a:off x="261045" y="5243996"/>
            <a:ext cx="8640000" cy="34377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66697" y="-49609"/>
            <a:ext cx="388928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700" b="1" dirty="0">
                <a:solidFill>
                  <a:schemeClr val="bg1"/>
                </a:solidFill>
              </a:rPr>
              <a:t>Introduction</a:t>
            </a:r>
          </a:p>
          <a:p>
            <a:pPr algn="r"/>
            <a:r>
              <a:rPr lang="en-US" altLang="ko-KR" sz="700" b="1" dirty="0">
                <a:solidFill>
                  <a:schemeClr val="bg1"/>
                </a:solidFill>
              </a:rPr>
              <a:t>An overview of rare-variant analysis</a:t>
            </a:r>
          </a:p>
          <a:p>
            <a:pPr algn="r"/>
            <a:r>
              <a:rPr lang="en-US" altLang="ko-KR" sz="700" b="1" dirty="0">
                <a:solidFill>
                  <a:schemeClr val="bg1"/>
                </a:solidFill>
              </a:rPr>
              <a:t>Family-based rare-variant association test</a:t>
            </a:r>
          </a:p>
          <a:p>
            <a:pPr algn="r"/>
            <a:r>
              <a:rPr lang="en-US" altLang="ko-KR" sz="700" b="1" dirty="0"/>
              <a:t>Family-based rare-variant association test for X-linked genes</a:t>
            </a:r>
          </a:p>
          <a:p>
            <a:pPr algn="r"/>
            <a:r>
              <a:rPr lang="en-US" altLang="ko-KR" sz="700" b="1" dirty="0">
                <a:solidFill>
                  <a:schemeClr val="bg1"/>
                </a:solidFill>
              </a:rPr>
              <a:t>Summary and Conclusion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ECC88D7-4FEA-4BFA-A139-DD4401A4C35F}" type="slidenum">
              <a:rPr lang="en-US" altLang="ko-KR" smtClean="0"/>
              <a:pPr>
                <a:defRPr/>
              </a:pPr>
              <a:t>42</a:t>
            </a:fld>
            <a:endParaRPr lang="en-US" altLang="ko-KR" dirty="0"/>
          </a:p>
        </p:txBody>
      </p:sp>
      <p:sp>
        <p:nvSpPr>
          <p:cNvPr id="13" name="직사각형 12"/>
          <p:cNvSpPr/>
          <p:nvPr/>
        </p:nvSpPr>
        <p:spPr>
          <a:xfrm>
            <a:off x="251520" y="1700808"/>
            <a:ext cx="683575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latin typeface="+mn-ea"/>
                <a:ea typeface="+mn-ea"/>
              </a:rPr>
              <a:t>Figure 4.2 Empirical power estimates for random XCI</a:t>
            </a:r>
          </a:p>
        </p:txBody>
      </p:sp>
      <p:sp>
        <p:nvSpPr>
          <p:cNvPr id="14" name="타원 13"/>
          <p:cNvSpPr/>
          <p:nvPr/>
        </p:nvSpPr>
        <p:spPr>
          <a:xfrm>
            <a:off x="3097029" y="2231426"/>
            <a:ext cx="1080000" cy="1080000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397174" y="2203568"/>
            <a:ext cx="1080000" cy="1080000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9155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261813" y="1997028"/>
            <a:ext cx="8639231" cy="35907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Evaluation with simulated data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4572000" y="4270"/>
            <a:ext cx="4572000" cy="5179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4860032" y="-31333"/>
            <a:ext cx="32303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800" b="1" dirty="0">
                <a:solidFill>
                  <a:schemeClr val="bg1">
                    <a:lumMod val="50000"/>
                  </a:schemeClr>
                </a:solidFill>
              </a:rPr>
              <a:t>Method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800" b="1" dirty="0">
                <a:solidFill>
                  <a:schemeClr val="bg1"/>
                </a:solidFill>
              </a:rPr>
              <a:t>Simulation study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800" b="1" dirty="0">
                <a:solidFill>
                  <a:schemeClr val="bg1">
                    <a:lumMod val="50000"/>
                  </a:schemeClr>
                </a:solidFill>
              </a:rPr>
              <a:t>Application to chronic obstructive pulmonary disease data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800" b="1" dirty="0" smtClean="0">
                <a:solidFill>
                  <a:schemeClr val="bg1">
                    <a:lumMod val="50000"/>
                  </a:schemeClr>
                </a:solidFill>
              </a:rPr>
              <a:t>Discussion</a:t>
            </a:r>
            <a:endParaRPr lang="en-US" altLang="ko-KR" sz="8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245"/>
          <a:stretch/>
        </p:blipFill>
        <p:spPr>
          <a:xfrm>
            <a:off x="261496" y="1996857"/>
            <a:ext cx="3960000" cy="3099799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450" b="2586"/>
          <a:stretch/>
        </p:blipFill>
        <p:spPr>
          <a:xfrm>
            <a:off x="4584330" y="2002571"/>
            <a:ext cx="3960000" cy="2108381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372"/>
          <a:stretch/>
        </p:blipFill>
        <p:spPr>
          <a:xfrm>
            <a:off x="857269" y="5229240"/>
            <a:ext cx="7448454" cy="3600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66697" y="-49609"/>
            <a:ext cx="388928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700" b="1" dirty="0">
                <a:solidFill>
                  <a:schemeClr val="bg1"/>
                </a:solidFill>
              </a:rPr>
              <a:t>Introduction</a:t>
            </a:r>
          </a:p>
          <a:p>
            <a:pPr algn="r"/>
            <a:r>
              <a:rPr lang="en-US" altLang="ko-KR" sz="700" b="1" dirty="0">
                <a:solidFill>
                  <a:schemeClr val="bg1"/>
                </a:solidFill>
              </a:rPr>
              <a:t>An overview of rare-variant analysis</a:t>
            </a:r>
          </a:p>
          <a:p>
            <a:pPr algn="r"/>
            <a:r>
              <a:rPr lang="en-US" altLang="ko-KR" sz="700" b="1" dirty="0">
                <a:solidFill>
                  <a:schemeClr val="bg1"/>
                </a:solidFill>
              </a:rPr>
              <a:t>Family-based rare-variant association test</a:t>
            </a:r>
          </a:p>
          <a:p>
            <a:pPr algn="r"/>
            <a:r>
              <a:rPr lang="en-US" altLang="ko-KR" sz="700" b="1" dirty="0"/>
              <a:t>Family-based rare-variant association test for X-linked genes</a:t>
            </a:r>
          </a:p>
          <a:p>
            <a:pPr algn="r"/>
            <a:r>
              <a:rPr lang="en-US" altLang="ko-KR" sz="700" b="1" dirty="0">
                <a:solidFill>
                  <a:schemeClr val="bg1"/>
                </a:solidFill>
              </a:rPr>
              <a:t>Summary and Conclusion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ECC88D7-4FEA-4BFA-A139-DD4401A4C35F}" type="slidenum">
              <a:rPr lang="en-US" altLang="ko-KR" smtClean="0"/>
              <a:pPr>
                <a:defRPr/>
              </a:pPr>
              <a:t>43</a:t>
            </a:fld>
            <a:endParaRPr lang="en-US" altLang="ko-KR" dirty="0"/>
          </a:p>
        </p:txBody>
      </p:sp>
      <p:sp>
        <p:nvSpPr>
          <p:cNvPr id="11" name="직사각형 10"/>
          <p:cNvSpPr/>
          <p:nvPr/>
        </p:nvSpPr>
        <p:spPr>
          <a:xfrm>
            <a:off x="251520" y="1700808"/>
            <a:ext cx="683575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latin typeface="+mn-ea"/>
                <a:ea typeface="+mn-ea"/>
              </a:rPr>
              <a:t>Figure 4.3 Empirical power estimates for S-XCI to normal allele. </a:t>
            </a:r>
          </a:p>
        </p:txBody>
      </p:sp>
    </p:spTree>
    <p:extLst>
      <p:ext uri="{BB962C8B-B14F-4D97-AF65-F5344CB8AC3E}">
        <p14:creationId xmlns:p14="http://schemas.microsoft.com/office/powerpoint/2010/main" val="4070562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261813" y="1997028"/>
            <a:ext cx="8639231" cy="35907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Evaluation with simulated data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4572000" y="4270"/>
            <a:ext cx="4572000" cy="5179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4860032" y="-31333"/>
            <a:ext cx="32303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800" b="1" dirty="0">
                <a:solidFill>
                  <a:schemeClr val="bg1">
                    <a:lumMod val="50000"/>
                  </a:schemeClr>
                </a:solidFill>
              </a:rPr>
              <a:t>Method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800" b="1" dirty="0">
                <a:solidFill>
                  <a:schemeClr val="bg1"/>
                </a:solidFill>
              </a:rPr>
              <a:t>Simulation study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800" b="1" dirty="0">
                <a:solidFill>
                  <a:schemeClr val="bg1">
                    <a:lumMod val="50000"/>
                  </a:schemeClr>
                </a:solidFill>
              </a:rPr>
              <a:t>Application to chronic obstructive pulmonary disease data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800" b="1" dirty="0" smtClean="0">
                <a:solidFill>
                  <a:schemeClr val="bg1">
                    <a:lumMod val="50000"/>
                  </a:schemeClr>
                </a:solidFill>
              </a:rPr>
              <a:t>Discussion</a:t>
            </a:r>
            <a:endParaRPr lang="en-US" altLang="ko-KR" sz="8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372"/>
          <a:stretch/>
        </p:blipFill>
        <p:spPr>
          <a:xfrm>
            <a:off x="857269" y="5229240"/>
            <a:ext cx="7448454" cy="3600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244"/>
          <a:stretch/>
        </p:blipFill>
        <p:spPr>
          <a:xfrm>
            <a:off x="255712" y="1998366"/>
            <a:ext cx="3960000" cy="3099801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451" b="2150"/>
          <a:stretch/>
        </p:blipFill>
        <p:spPr>
          <a:xfrm>
            <a:off x="4581495" y="2002570"/>
            <a:ext cx="3960000" cy="213139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66697" y="-49609"/>
            <a:ext cx="388928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700" b="1" dirty="0">
                <a:solidFill>
                  <a:schemeClr val="bg1"/>
                </a:solidFill>
              </a:rPr>
              <a:t>Introduction</a:t>
            </a:r>
          </a:p>
          <a:p>
            <a:pPr algn="r"/>
            <a:r>
              <a:rPr lang="en-US" altLang="ko-KR" sz="700" b="1" dirty="0">
                <a:solidFill>
                  <a:schemeClr val="bg1"/>
                </a:solidFill>
              </a:rPr>
              <a:t>An overview of rare-variant analysis</a:t>
            </a:r>
          </a:p>
          <a:p>
            <a:pPr algn="r"/>
            <a:r>
              <a:rPr lang="en-US" altLang="ko-KR" sz="700" b="1" dirty="0">
                <a:solidFill>
                  <a:schemeClr val="bg1"/>
                </a:solidFill>
              </a:rPr>
              <a:t>Family-based rare-variant association test</a:t>
            </a:r>
          </a:p>
          <a:p>
            <a:pPr algn="r"/>
            <a:r>
              <a:rPr lang="en-US" altLang="ko-KR" sz="700" b="1" dirty="0"/>
              <a:t>Family-based rare-variant association test for X-linked genes</a:t>
            </a:r>
          </a:p>
          <a:p>
            <a:pPr algn="r"/>
            <a:r>
              <a:rPr lang="en-US" altLang="ko-KR" sz="700" b="1" dirty="0">
                <a:solidFill>
                  <a:schemeClr val="bg1"/>
                </a:solidFill>
              </a:rPr>
              <a:t>Summary and Conclusion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ECC88D7-4FEA-4BFA-A139-DD4401A4C35F}" type="slidenum">
              <a:rPr lang="en-US" altLang="ko-KR" smtClean="0"/>
              <a:pPr>
                <a:defRPr/>
              </a:pPr>
              <a:t>44</a:t>
            </a:fld>
            <a:endParaRPr lang="en-US" altLang="ko-KR" dirty="0"/>
          </a:p>
        </p:txBody>
      </p:sp>
      <p:sp>
        <p:nvSpPr>
          <p:cNvPr id="13" name="직사각형 12"/>
          <p:cNvSpPr/>
          <p:nvPr/>
        </p:nvSpPr>
        <p:spPr>
          <a:xfrm>
            <a:off x="251520" y="1700808"/>
            <a:ext cx="683575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latin typeface="+mn-ea"/>
                <a:ea typeface="+mn-ea"/>
              </a:rPr>
              <a:t>Figure 4.4 Empirical power estimates for S-XCI to deleterious allele. </a:t>
            </a:r>
          </a:p>
        </p:txBody>
      </p:sp>
    </p:spTree>
    <p:extLst>
      <p:ext uri="{BB962C8B-B14F-4D97-AF65-F5344CB8AC3E}">
        <p14:creationId xmlns:p14="http://schemas.microsoft.com/office/powerpoint/2010/main" val="1044693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261813" y="1997028"/>
            <a:ext cx="8639231" cy="35907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Evaluation with simulated data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4572000" y="4270"/>
            <a:ext cx="4572000" cy="5179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4860032" y="-31333"/>
            <a:ext cx="32303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800" b="1" dirty="0">
                <a:solidFill>
                  <a:schemeClr val="bg1">
                    <a:lumMod val="50000"/>
                  </a:schemeClr>
                </a:solidFill>
              </a:rPr>
              <a:t>Method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800" b="1" dirty="0">
                <a:solidFill>
                  <a:schemeClr val="bg1"/>
                </a:solidFill>
              </a:rPr>
              <a:t>Simulation study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800" b="1" dirty="0">
                <a:solidFill>
                  <a:schemeClr val="bg1">
                    <a:lumMod val="50000"/>
                  </a:schemeClr>
                </a:solidFill>
              </a:rPr>
              <a:t>Application to chronic obstructive pulmonary disease data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800" b="1" dirty="0" smtClean="0">
                <a:solidFill>
                  <a:schemeClr val="bg1">
                    <a:lumMod val="50000"/>
                  </a:schemeClr>
                </a:solidFill>
              </a:rPr>
              <a:t>Discussion</a:t>
            </a:r>
            <a:endParaRPr lang="en-US" altLang="ko-KR" sz="8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014"/>
          <a:stretch/>
        </p:blipFill>
        <p:spPr>
          <a:xfrm>
            <a:off x="261045" y="5245468"/>
            <a:ext cx="8640000" cy="343772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244"/>
          <a:stretch/>
        </p:blipFill>
        <p:spPr>
          <a:xfrm>
            <a:off x="261525" y="1998366"/>
            <a:ext cx="3960000" cy="3099801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361" b="2163"/>
          <a:stretch/>
        </p:blipFill>
        <p:spPr>
          <a:xfrm>
            <a:off x="4577685" y="1998366"/>
            <a:ext cx="3960000" cy="213541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66697" y="-49609"/>
            <a:ext cx="388928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700" b="1" dirty="0">
                <a:solidFill>
                  <a:schemeClr val="bg1"/>
                </a:solidFill>
              </a:rPr>
              <a:t>Introduction</a:t>
            </a:r>
          </a:p>
          <a:p>
            <a:pPr algn="r"/>
            <a:r>
              <a:rPr lang="en-US" altLang="ko-KR" sz="700" b="1" dirty="0">
                <a:solidFill>
                  <a:schemeClr val="bg1"/>
                </a:solidFill>
              </a:rPr>
              <a:t>An overview of rare-variant analysis</a:t>
            </a:r>
          </a:p>
          <a:p>
            <a:pPr algn="r"/>
            <a:r>
              <a:rPr lang="en-US" altLang="ko-KR" sz="700" b="1" dirty="0">
                <a:solidFill>
                  <a:schemeClr val="bg1"/>
                </a:solidFill>
              </a:rPr>
              <a:t>Family-based rare-variant association test</a:t>
            </a:r>
          </a:p>
          <a:p>
            <a:pPr algn="r"/>
            <a:r>
              <a:rPr lang="en-US" altLang="ko-KR" sz="700" b="1" dirty="0"/>
              <a:t>Family-based rare-variant association test for X-linked genes</a:t>
            </a:r>
          </a:p>
          <a:p>
            <a:pPr algn="r"/>
            <a:r>
              <a:rPr lang="en-US" altLang="ko-KR" sz="700" b="1" dirty="0">
                <a:solidFill>
                  <a:schemeClr val="bg1"/>
                </a:solidFill>
              </a:rPr>
              <a:t>Summary and Conclusion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ECC88D7-4FEA-4BFA-A139-DD4401A4C35F}" type="slidenum">
              <a:rPr lang="en-US" altLang="ko-KR" smtClean="0"/>
              <a:pPr>
                <a:defRPr/>
              </a:pPr>
              <a:t>45</a:t>
            </a:fld>
            <a:endParaRPr lang="en-US" altLang="ko-KR" dirty="0"/>
          </a:p>
        </p:txBody>
      </p:sp>
      <p:sp>
        <p:nvSpPr>
          <p:cNvPr id="14" name="직사각형 13"/>
          <p:cNvSpPr/>
          <p:nvPr/>
        </p:nvSpPr>
        <p:spPr>
          <a:xfrm>
            <a:off x="251520" y="1700808"/>
            <a:ext cx="683575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latin typeface="+mn-ea"/>
                <a:ea typeface="+mn-ea"/>
              </a:rPr>
              <a:t>Figure 4.5 Empirical power estimates for E-XCI.</a:t>
            </a:r>
          </a:p>
        </p:txBody>
      </p:sp>
      <p:sp>
        <p:nvSpPr>
          <p:cNvPr id="16" name="타원 15"/>
          <p:cNvSpPr/>
          <p:nvPr/>
        </p:nvSpPr>
        <p:spPr>
          <a:xfrm>
            <a:off x="3059832" y="2203297"/>
            <a:ext cx="1080000" cy="1080000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397174" y="2203568"/>
            <a:ext cx="1080000" cy="1080000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641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Evaluation with simulated data in the presence of population substructure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4572000" y="4270"/>
            <a:ext cx="4572000" cy="5179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4860032" y="-31333"/>
            <a:ext cx="32303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800" b="1" dirty="0">
                <a:solidFill>
                  <a:schemeClr val="bg1">
                    <a:lumMod val="50000"/>
                  </a:schemeClr>
                </a:solidFill>
              </a:rPr>
              <a:t>Method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800" b="1" dirty="0">
                <a:solidFill>
                  <a:schemeClr val="bg1"/>
                </a:solidFill>
              </a:rPr>
              <a:t>Simulation study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800" b="1" dirty="0">
                <a:solidFill>
                  <a:schemeClr val="bg1">
                    <a:lumMod val="50000"/>
                  </a:schemeClr>
                </a:solidFill>
              </a:rPr>
              <a:t>Application to chronic obstructive pulmonary disease data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800" b="1" dirty="0" smtClean="0">
                <a:solidFill>
                  <a:schemeClr val="bg1">
                    <a:lumMod val="50000"/>
                  </a:schemeClr>
                </a:solidFill>
              </a:rPr>
              <a:t>Discussion</a:t>
            </a:r>
            <a:endParaRPr lang="en-US" altLang="ko-KR" sz="8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66697" y="-49609"/>
            <a:ext cx="388928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700" b="1" dirty="0">
                <a:solidFill>
                  <a:schemeClr val="bg1"/>
                </a:solidFill>
              </a:rPr>
              <a:t>Introduction</a:t>
            </a:r>
          </a:p>
          <a:p>
            <a:pPr algn="r"/>
            <a:r>
              <a:rPr lang="en-US" altLang="ko-KR" sz="700" b="1" dirty="0">
                <a:solidFill>
                  <a:schemeClr val="bg1"/>
                </a:solidFill>
              </a:rPr>
              <a:t>An overview of rare-variant analysis</a:t>
            </a:r>
          </a:p>
          <a:p>
            <a:pPr algn="r"/>
            <a:r>
              <a:rPr lang="en-US" altLang="ko-KR" sz="700" b="1" dirty="0">
                <a:solidFill>
                  <a:schemeClr val="bg1"/>
                </a:solidFill>
              </a:rPr>
              <a:t>Family-based rare-variant association test</a:t>
            </a:r>
          </a:p>
          <a:p>
            <a:pPr algn="r"/>
            <a:r>
              <a:rPr lang="en-US" altLang="ko-KR" sz="700" b="1" dirty="0"/>
              <a:t>Family-based rare-variant association test for X-linked genes</a:t>
            </a:r>
          </a:p>
          <a:p>
            <a:pPr algn="r"/>
            <a:r>
              <a:rPr lang="en-US" altLang="ko-KR" sz="700" b="1" dirty="0">
                <a:solidFill>
                  <a:schemeClr val="bg1"/>
                </a:solidFill>
              </a:rPr>
              <a:t>Summary and Conclusion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ECC88D7-4FEA-4BFA-A139-DD4401A4C35F}" type="slidenum">
              <a:rPr lang="en-US" altLang="ko-KR" smtClean="0"/>
              <a:pPr>
                <a:defRPr/>
              </a:pPr>
              <a:t>46</a:t>
            </a:fld>
            <a:endParaRPr lang="en-US" altLang="ko-KR" dirty="0"/>
          </a:p>
        </p:txBody>
      </p:sp>
      <p:sp>
        <p:nvSpPr>
          <p:cNvPr id="10" name="직사각형 9"/>
          <p:cNvSpPr/>
          <p:nvPr/>
        </p:nvSpPr>
        <p:spPr>
          <a:xfrm>
            <a:off x="1399129" y="2254439"/>
            <a:ext cx="634878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latin typeface="+mn-ea"/>
                <a:ea typeface="+mn-ea"/>
              </a:rPr>
              <a:t>Table 4.8 Empirical type-1 error estimates for random XCI in the presence of population substructure.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6564" y="2686487"/>
            <a:ext cx="6370872" cy="3334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189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253950" y="2710451"/>
            <a:ext cx="8639231" cy="320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Evaluation with simulated data in the presence of population substructure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4572000" y="4270"/>
            <a:ext cx="4572000" cy="5179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4860032" y="-31333"/>
            <a:ext cx="32303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800" b="1" dirty="0">
                <a:solidFill>
                  <a:schemeClr val="bg1">
                    <a:lumMod val="50000"/>
                  </a:schemeClr>
                </a:solidFill>
              </a:rPr>
              <a:t>Method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800" b="1" dirty="0">
                <a:solidFill>
                  <a:schemeClr val="bg1"/>
                </a:solidFill>
              </a:rPr>
              <a:t>Simulation study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800" b="1" dirty="0">
                <a:solidFill>
                  <a:schemeClr val="bg1">
                    <a:lumMod val="50000"/>
                  </a:schemeClr>
                </a:solidFill>
              </a:rPr>
              <a:t>Application to chronic obstructive pulmonary disease data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800" b="1" dirty="0" smtClean="0">
                <a:solidFill>
                  <a:schemeClr val="bg1">
                    <a:lumMod val="50000"/>
                  </a:schemeClr>
                </a:solidFill>
              </a:rPr>
              <a:t>Discussion</a:t>
            </a:r>
            <a:endParaRPr lang="en-US" altLang="ko-KR" sz="8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684"/>
          <a:stretch/>
        </p:blipFill>
        <p:spPr>
          <a:xfrm>
            <a:off x="261525" y="2718445"/>
            <a:ext cx="3960000" cy="254872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316" b="3458"/>
          <a:stretch/>
        </p:blipFill>
        <p:spPr>
          <a:xfrm>
            <a:off x="4581524" y="2713874"/>
            <a:ext cx="3960000" cy="2543986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014"/>
          <a:stretch/>
        </p:blipFill>
        <p:spPr>
          <a:xfrm>
            <a:off x="252480" y="5445224"/>
            <a:ext cx="8640000" cy="34377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66697" y="-49609"/>
            <a:ext cx="388928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700" b="1" dirty="0">
                <a:solidFill>
                  <a:schemeClr val="bg1"/>
                </a:solidFill>
              </a:rPr>
              <a:t>Introduction</a:t>
            </a:r>
          </a:p>
          <a:p>
            <a:pPr algn="r"/>
            <a:r>
              <a:rPr lang="en-US" altLang="ko-KR" sz="700" b="1" dirty="0">
                <a:solidFill>
                  <a:schemeClr val="bg1"/>
                </a:solidFill>
              </a:rPr>
              <a:t>An overview of rare-variant analysis</a:t>
            </a:r>
          </a:p>
          <a:p>
            <a:pPr algn="r"/>
            <a:r>
              <a:rPr lang="en-US" altLang="ko-KR" sz="700" b="1" dirty="0">
                <a:solidFill>
                  <a:schemeClr val="bg1"/>
                </a:solidFill>
              </a:rPr>
              <a:t>Family-based rare-variant association test</a:t>
            </a:r>
          </a:p>
          <a:p>
            <a:pPr algn="r"/>
            <a:r>
              <a:rPr lang="en-US" altLang="ko-KR" sz="700" b="1" dirty="0"/>
              <a:t>Family-based rare-variant association test for X-linked genes</a:t>
            </a:r>
          </a:p>
          <a:p>
            <a:pPr algn="r"/>
            <a:r>
              <a:rPr lang="en-US" altLang="ko-KR" sz="700" b="1" dirty="0">
                <a:solidFill>
                  <a:schemeClr val="bg1"/>
                </a:solidFill>
              </a:rPr>
              <a:t>Summary and Conclusion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ECC88D7-4FEA-4BFA-A139-DD4401A4C35F}" type="slidenum">
              <a:rPr lang="en-US" altLang="ko-KR" smtClean="0"/>
              <a:pPr>
                <a:defRPr/>
              </a:pPr>
              <a:t>47</a:t>
            </a:fld>
            <a:endParaRPr lang="en-US" altLang="ko-KR" dirty="0"/>
          </a:p>
        </p:txBody>
      </p:sp>
      <p:sp>
        <p:nvSpPr>
          <p:cNvPr id="13" name="직사각형 12"/>
          <p:cNvSpPr/>
          <p:nvPr/>
        </p:nvSpPr>
        <p:spPr>
          <a:xfrm>
            <a:off x="261044" y="2431921"/>
            <a:ext cx="863143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latin typeface="+mn-ea"/>
                <a:ea typeface="+mn-ea"/>
              </a:rPr>
              <a:t>Figure 4.6 Empirical power estimates for random XCI in the presence of population substructure.</a:t>
            </a:r>
          </a:p>
        </p:txBody>
      </p:sp>
      <p:sp>
        <p:nvSpPr>
          <p:cNvPr id="15" name="타원 14"/>
          <p:cNvSpPr/>
          <p:nvPr/>
        </p:nvSpPr>
        <p:spPr>
          <a:xfrm>
            <a:off x="7348682" y="4400405"/>
            <a:ext cx="1080000" cy="1080000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4686024" y="4400676"/>
            <a:ext cx="1080000" cy="1080000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881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253950" y="2710451"/>
            <a:ext cx="8639231" cy="28787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Evaluation of robustness against biological expression process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4572000" y="4270"/>
            <a:ext cx="4572000" cy="5179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4860032" y="-31333"/>
            <a:ext cx="32303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800" b="1" dirty="0">
                <a:solidFill>
                  <a:schemeClr val="bg1">
                    <a:lumMod val="50000"/>
                  </a:schemeClr>
                </a:solidFill>
              </a:rPr>
              <a:t>Method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800" b="1" dirty="0">
                <a:solidFill>
                  <a:schemeClr val="bg1"/>
                </a:solidFill>
              </a:rPr>
              <a:t>Simulation study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800" b="1" dirty="0">
                <a:solidFill>
                  <a:schemeClr val="bg1">
                    <a:lumMod val="50000"/>
                  </a:schemeClr>
                </a:solidFill>
              </a:rPr>
              <a:t>Application to chronic obstructive pulmonary disease data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800" b="1" dirty="0" smtClean="0">
                <a:solidFill>
                  <a:schemeClr val="bg1">
                    <a:lumMod val="50000"/>
                  </a:schemeClr>
                </a:solidFill>
              </a:rPr>
              <a:t>Discussion</a:t>
            </a:r>
            <a:endParaRPr lang="en-US" altLang="ko-KR" sz="8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380"/>
          <a:stretch/>
        </p:blipFill>
        <p:spPr>
          <a:xfrm>
            <a:off x="260862" y="2710334"/>
            <a:ext cx="4140000" cy="2681781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456" b="2751"/>
          <a:stretch/>
        </p:blipFill>
        <p:spPr>
          <a:xfrm>
            <a:off x="4581496" y="2718446"/>
            <a:ext cx="4140000" cy="269129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66697" y="-49609"/>
            <a:ext cx="388928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700" b="1" dirty="0">
                <a:solidFill>
                  <a:schemeClr val="bg1"/>
                </a:solidFill>
              </a:rPr>
              <a:t>Introduction</a:t>
            </a:r>
          </a:p>
          <a:p>
            <a:pPr algn="r"/>
            <a:r>
              <a:rPr lang="en-US" altLang="ko-KR" sz="700" b="1" dirty="0">
                <a:solidFill>
                  <a:schemeClr val="bg1"/>
                </a:solidFill>
              </a:rPr>
              <a:t>An overview of rare-variant analysis</a:t>
            </a:r>
          </a:p>
          <a:p>
            <a:pPr algn="r"/>
            <a:r>
              <a:rPr lang="en-US" altLang="ko-KR" sz="700" b="1" dirty="0">
                <a:solidFill>
                  <a:schemeClr val="bg1"/>
                </a:solidFill>
              </a:rPr>
              <a:t>Family-based rare-variant association test</a:t>
            </a:r>
          </a:p>
          <a:p>
            <a:pPr algn="r"/>
            <a:r>
              <a:rPr lang="en-US" altLang="ko-KR" sz="700" b="1" dirty="0"/>
              <a:t>Family-based rare-variant association test for X-linked genes</a:t>
            </a:r>
          </a:p>
          <a:p>
            <a:pPr algn="r"/>
            <a:r>
              <a:rPr lang="en-US" altLang="ko-KR" sz="700" b="1" dirty="0">
                <a:solidFill>
                  <a:schemeClr val="bg1"/>
                </a:solidFill>
              </a:rPr>
              <a:t>Summary and Conclusion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ECC88D7-4FEA-4BFA-A139-DD4401A4C35F}" type="slidenum">
              <a:rPr lang="en-US" altLang="ko-KR" smtClean="0"/>
              <a:pPr>
                <a:defRPr/>
              </a:pPr>
              <a:t>48</a:t>
            </a:fld>
            <a:endParaRPr lang="en-US" altLang="ko-KR" dirty="0"/>
          </a:p>
        </p:txBody>
      </p:sp>
      <p:sp>
        <p:nvSpPr>
          <p:cNvPr id="10" name="직사각형 9"/>
          <p:cNvSpPr/>
          <p:nvPr/>
        </p:nvSpPr>
        <p:spPr>
          <a:xfrm>
            <a:off x="261044" y="2431921"/>
            <a:ext cx="828045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latin typeface="+mn-ea"/>
                <a:ea typeface="+mn-ea"/>
              </a:rPr>
              <a:t>Figure 4.7 Empirical power estimates when the gene expression processes of X-linked variants are misspecified. </a:t>
            </a:r>
          </a:p>
        </p:txBody>
      </p:sp>
    </p:spTree>
    <p:extLst>
      <p:ext uri="{BB962C8B-B14F-4D97-AF65-F5344CB8AC3E}">
        <p14:creationId xmlns:p14="http://schemas.microsoft.com/office/powerpoint/2010/main" val="2072222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466696" y="1844824"/>
            <a:ext cx="8229600" cy="4756807"/>
          </a:xfrm>
        </p:spPr>
        <p:txBody>
          <a:bodyPr>
            <a:noAutofit/>
          </a:bodyPr>
          <a:lstStyle/>
          <a:p>
            <a:r>
              <a:rPr lang="en-US" altLang="ko-KR" b="1" dirty="0">
                <a:latin typeface="+mn-ea"/>
                <a:cs typeface="Arial" pitchFamily="34" charset="0"/>
              </a:rPr>
              <a:t>Data Description</a:t>
            </a:r>
          </a:p>
          <a:p>
            <a:pPr lvl="1"/>
            <a:r>
              <a:rPr lang="en-US" altLang="ko-KR" sz="1800" dirty="0" smtClean="0">
                <a:latin typeface="+mn-ea"/>
                <a:cs typeface="Arial" pitchFamily="34" charset="0"/>
              </a:rPr>
              <a:t># of individuals</a:t>
            </a:r>
          </a:p>
          <a:p>
            <a:pPr lvl="2"/>
            <a:r>
              <a:rPr lang="en-US" altLang="ko-KR" sz="1600" dirty="0">
                <a:latin typeface="+mn-ea"/>
                <a:cs typeface="Arial" pitchFamily="34" charset="0"/>
              </a:rPr>
              <a:t>64 unaffected males, 83 unaffected </a:t>
            </a:r>
            <a:r>
              <a:rPr lang="en-US" altLang="ko-KR" sz="1600" dirty="0" smtClean="0">
                <a:latin typeface="+mn-ea"/>
                <a:cs typeface="Arial" pitchFamily="34" charset="0"/>
              </a:rPr>
              <a:t>females</a:t>
            </a:r>
          </a:p>
          <a:p>
            <a:pPr lvl="2"/>
            <a:r>
              <a:rPr lang="en-US" altLang="ko-KR" sz="1600" dirty="0" smtClean="0">
                <a:latin typeface="+mn-ea"/>
                <a:cs typeface="Arial" pitchFamily="34" charset="0"/>
              </a:rPr>
              <a:t>55 </a:t>
            </a:r>
            <a:r>
              <a:rPr lang="en-US" altLang="ko-KR" sz="1600" dirty="0">
                <a:latin typeface="+mn-ea"/>
                <a:cs typeface="Arial" pitchFamily="34" charset="0"/>
              </a:rPr>
              <a:t>affected males, and 100 affected </a:t>
            </a:r>
            <a:r>
              <a:rPr lang="en-US" altLang="ko-KR" sz="1600" dirty="0" smtClean="0">
                <a:latin typeface="+mn-ea"/>
                <a:cs typeface="Arial" pitchFamily="34" charset="0"/>
              </a:rPr>
              <a:t>females</a:t>
            </a:r>
          </a:p>
          <a:p>
            <a:pPr lvl="1"/>
            <a:endParaRPr lang="en-US" altLang="ko-KR" sz="1800" dirty="0" smtClean="0">
              <a:latin typeface="+mn-ea"/>
              <a:cs typeface="Arial" pitchFamily="34" charset="0"/>
            </a:endParaRPr>
          </a:p>
          <a:p>
            <a:pPr lvl="1"/>
            <a:r>
              <a:rPr lang="en-US" altLang="ko-KR" sz="1800" dirty="0" smtClean="0">
                <a:latin typeface="+mn-ea"/>
                <a:cs typeface="Arial" pitchFamily="34" charset="0"/>
              </a:rPr>
              <a:t># of pedigrees: </a:t>
            </a:r>
            <a:r>
              <a:rPr lang="en-US" altLang="ko-KR" sz="1800" dirty="0">
                <a:latin typeface="+mn-ea"/>
                <a:cs typeface="Arial" pitchFamily="34" charset="0"/>
              </a:rPr>
              <a:t>49 </a:t>
            </a:r>
            <a:r>
              <a:rPr lang="en-US" altLang="ko-KR" sz="1800" dirty="0" smtClean="0">
                <a:latin typeface="+mn-ea"/>
                <a:cs typeface="Arial" pitchFamily="34" charset="0"/>
              </a:rPr>
              <a:t>families</a:t>
            </a:r>
          </a:p>
          <a:p>
            <a:pPr lvl="1"/>
            <a:endParaRPr lang="en-US" altLang="ko-KR" sz="1800" dirty="0" smtClean="0">
              <a:latin typeface="+mn-ea"/>
            </a:endParaRPr>
          </a:p>
          <a:p>
            <a:pPr lvl="1"/>
            <a:r>
              <a:rPr lang="en-US" altLang="ko-KR" sz="1800" dirty="0" smtClean="0">
                <a:latin typeface="+mn-ea"/>
              </a:rPr>
              <a:t>629 </a:t>
            </a:r>
            <a:r>
              <a:rPr lang="en-US" altLang="ko-KR" sz="1800" dirty="0">
                <a:latin typeface="+mn-ea"/>
              </a:rPr>
              <a:t>rare variants in 183 genes on the X </a:t>
            </a:r>
            <a:r>
              <a:rPr lang="en-US" altLang="ko-KR" sz="1800" dirty="0" smtClean="0">
                <a:latin typeface="+mn-ea"/>
              </a:rPr>
              <a:t>chromosome</a:t>
            </a:r>
          </a:p>
          <a:p>
            <a:pPr lvl="2"/>
            <a:r>
              <a:rPr lang="en-US" altLang="ko-KR" sz="1600" dirty="0" smtClean="0">
                <a:latin typeface="+mn-ea"/>
                <a:cs typeface="Arial" pitchFamily="34" charset="0"/>
              </a:rPr>
              <a:t>our analyses </a:t>
            </a:r>
            <a:r>
              <a:rPr lang="en-US" altLang="ko-KR" sz="1600" dirty="0">
                <a:latin typeface="+mn-ea"/>
                <a:cs typeface="Arial" pitchFamily="34" charset="0"/>
              </a:rPr>
              <a:t>of the exclusion criteria</a:t>
            </a:r>
            <a:endParaRPr lang="en-US" altLang="ko-KR" sz="1600" dirty="0" smtClean="0">
              <a:latin typeface="+mn-ea"/>
              <a:cs typeface="Arial" pitchFamily="34" charset="0"/>
            </a:endParaRPr>
          </a:p>
          <a:p>
            <a:pPr lvl="3"/>
            <a:r>
              <a:rPr lang="en-US" altLang="ko-KR" sz="1400" dirty="0" smtClean="0">
                <a:latin typeface="+mn-ea"/>
                <a:cs typeface="Arial" pitchFamily="34" charset="0"/>
              </a:rPr>
              <a:t>7 </a:t>
            </a:r>
            <a:r>
              <a:rPr lang="en-US" altLang="ko-KR" sz="1400" dirty="0">
                <a:latin typeface="+mn-ea"/>
                <a:cs typeface="Arial" pitchFamily="34" charset="0"/>
              </a:rPr>
              <a:t>genes in pseudo-autosomal </a:t>
            </a:r>
            <a:r>
              <a:rPr lang="en-US" altLang="ko-KR" sz="1400" dirty="0" smtClean="0">
                <a:latin typeface="+mn-ea"/>
                <a:cs typeface="Arial" pitchFamily="34" charset="0"/>
              </a:rPr>
              <a:t>regions (PARs) </a:t>
            </a:r>
          </a:p>
          <a:p>
            <a:pPr lvl="3"/>
            <a:r>
              <a:rPr lang="en-US" altLang="ko-KR" sz="1400" dirty="0" smtClean="0">
                <a:latin typeface="+mn-ea"/>
                <a:cs typeface="Arial" pitchFamily="34" charset="0"/>
              </a:rPr>
              <a:t>186 </a:t>
            </a:r>
            <a:r>
              <a:rPr lang="en-US" altLang="ko-KR" sz="1400" dirty="0">
                <a:latin typeface="+mn-ea"/>
                <a:cs typeface="Arial" pitchFamily="34" charset="0"/>
              </a:rPr>
              <a:t>genes with a single rare </a:t>
            </a:r>
            <a:r>
              <a:rPr lang="en-US" altLang="ko-KR" sz="1400" dirty="0" smtClean="0">
                <a:latin typeface="+mn-ea"/>
                <a:cs typeface="Arial" pitchFamily="34" charset="0"/>
              </a:rPr>
              <a:t>variant</a:t>
            </a:r>
            <a:endParaRPr lang="en-US" altLang="ko-KR" sz="1400" dirty="0">
              <a:latin typeface="+mn-ea"/>
              <a:cs typeface="Arial" pitchFamily="34" charset="0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Application to chronic obstructive pulmonary disease </a:t>
            </a:r>
            <a:r>
              <a:rPr lang="en-US" altLang="ko-KR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data (COPD)</a:t>
            </a:r>
            <a:endParaRPr lang="en-US" altLang="ko-KR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572000" y="4270"/>
            <a:ext cx="4572000" cy="5179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4860032" y="-31333"/>
            <a:ext cx="32303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800" b="1" dirty="0">
                <a:solidFill>
                  <a:schemeClr val="bg1">
                    <a:lumMod val="50000"/>
                  </a:schemeClr>
                </a:solidFill>
              </a:rPr>
              <a:t>Method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800" b="1" dirty="0">
                <a:solidFill>
                  <a:schemeClr val="bg1">
                    <a:lumMod val="50000"/>
                  </a:schemeClr>
                </a:solidFill>
              </a:rPr>
              <a:t>Simulation study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800" b="1" dirty="0">
                <a:solidFill>
                  <a:schemeClr val="bg1"/>
                </a:solidFill>
              </a:rPr>
              <a:t>Application to chronic obstructive pulmonary disease data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800" b="1" dirty="0">
                <a:solidFill>
                  <a:schemeClr val="bg1">
                    <a:lumMod val="50000"/>
                  </a:schemeClr>
                </a:solidFill>
              </a:rPr>
              <a:t>Discussion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66697" y="-49609"/>
            <a:ext cx="388928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700" b="1" dirty="0">
                <a:solidFill>
                  <a:schemeClr val="bg1"/>
                </a:solidFill>
              </a:rPr>
              <a:t>Introduction</a:t>
            </a:r>
          </a:p>
          <a:p>
            <a:pPr algn="r"/>
            <a:r>
              <a:rPr lang="en-US" altLang="ko-KR" sz="700" b="1" dirty="0">
                <a:solidFill>
                  <a:schemeClr val="bg1"/>
                </a:solidFill>
              </a:rPr>
              <a:t>An overview of rare-variant analysis</a:t>
            </a:r>
          </a:p>
          <a:p>
            <a:pPr algn="r"/>
            <a:r>
              <a:rPr lang="en-US" altLang="ko-KR" sz="700" b="1" dirty="0">
                <a:solidFill>
                  <a:schemeClr val="bg1"/>
                </a:solidFill>
              </a:rPr>
              <a:t>Family-based rare-variant association test</a:t>
            </a:r>
          </a:p>
          <a:p>
            <a:pPr algn="r"/>
            <a:r>
              <a:rPr lang="en-US" altLang="ko-KR" sz="700" b="1" dirty="0"/>
              <a:t>Family-based rare-variant association test for X-linked genes</a:t>
            </a:r>
          </a:p>
          <a:p>
            <a:pPr algn="r"/>
            <a:r>
              <a:rPr lang="en-US" altLang="ko-KR" sz="700" b="1" dirty="0">
                <a:solidFill>
                  <a:schemeClr val="bg1"/>
                </a:solidFill>
              </a:rPr>
              <a:t>Summary and Conclusion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ECC88D7-4FEA-4BFA-A139-DD4401A4C35F}" type="slidenum">
              <a:rPr lang="en-US" altLang="ko-KR" smtClean="0"/>
              <a:pPr>
                <a:defRPr/>
              </a:pPr>
              <a:t>49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418153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Possible explanations</a:t>
            </a:r>
          </a:p>
          <a:p>
            <a:pPr lvl="1"/>
            <a:r>
              <a:rPr lang="en-US" altLang="ko-KR" b="1" u="sng" dirty="0">
                <a:solidFill>
                  <a:srgbClr val="0000FF"/>
                </a:solidFill>
              </a:rPr>
              <a:t>Rare variants</a:t>
            </a:r>
          </a:p>
          <a:p>
            <a:pPr lvl="1"/>
            <a:r>
              <a:rPr lang="en-US" altLang="ko-KR" dirty="0"/>
              <a:t>Gene × gene, Gene × environment Interaction</a:t>
            </a:r>
          </a:p>
          <a:p>
            <a:pPr lvl="1"/>
            <a:r>
              <a:rPr lang="en-US" altLang="ko-KR" dirty="0"/>
              <a:t>Overestimation of heritability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Missing heritability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4572000" y="4270"/>
            <a:ext cx="4572000" cy="5179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8863" y="3109175"/>
            <a:ext cx="6767513" cy="31464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466697" y="-49609"/>
            <a:ext cx="388928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700" b="1" dirty="0"/>
              <a:t>Introduction</a:t>
            </a:r>
          </a:p>
          <a:p>
            <a:pPr algn="r"/>
            <a:r>
              <a:rPr lang="en-US" altLang="ko-KR" sz="700" b="1" dirty="0">
                <a:solidFill>
                  <a:schemeClr val="bg1"/>
                </a:solidFill>
              </a:rPr>
              <a:t>An overview of rare-variant analysis</a:t>
            </a:r>
          </a:p>
          <a:p>
            <a:pPr algn="r"/>
            <a:r>
              <a:rPr lang="en-US" altLang="ko-KR" sz="700" b="1" dirty="0">
                <a:solidFill>
                  <a:schemeClr val="bg1"/>
                </a:solidFill>
              </a:rPr>
              <a:t>Family-based rare-variant association test</a:t>
            </a:r>
          </a:p>
          <a:p>
            <a:pPr algn="r"/>
            <a:r>
              <a:rPr lang="en-US" altLang="ko-KR" sz="700" b="1" dirty="0">
                <a:solidFill>
                  <a:schemeClr val="bg1"/>
                </a:solidFill>
              </a:rPr>
              <a:t>Family-based rare-variant association test for X-linked genes</a:t>
            </a:r>
          </a:p>
          <a:p>
            <a:pPr algn="r"/>
            <a:r>
              <a:rPr lang="en-US" altLang="ko-KR" sz="700" b="1" dirty="0">
                <a:solidFill>
                  <a:schemeClr val="bg1"/>
                </a:solidFill>
              </a:rPr>
              <a:t>Summary and Conclusion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ECC88D7-4FEA-4BFA-A139-DD4401A4C35F}" type="slidenum">
              <a:rPr lang="en-US" altLang="ko-KR" smtClean="0"/>
              <a:pPr>
                <a:defRPr/>
              </a:pPr>
              <a:t>5</a:t>
            </a:fld>
            <a:endParaRPr lang="en-US" altLang="ko-KR" dirty="0"/>
          </a:p>
        </p:txBody>
      </p:sp>
      <p:sp>
        <p:nvSpPr>
          <p:cNvPr id="10" name="TextBox 9"/>
          <p:cNvSpPr txBox="1"/>
          <p:nvPr/>
        </p:nvSpPr>
        <p:spPr>
          <a:xfrm>
            <a:off x="4860032" y="-26567"/>
            <a:ext cx="26869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800" b="1" dirty="0">
                <a:solidFill>
                  <a:schemeClr val="bg1">
                    <a:lumMod val="50000"/>
                  </a:schemeClr>
                </a:solidFill>
              </a:rPr>
              <a:t>The background on genetic association studies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800" b="1" dirty="0" smtClean="0">
                <a:solidFill>
                  <a:schemeClr val="bg1"/>
                </a:solidFill>
              </a:rPr>
              <a:t>Missing </a:t>
            </a:r>
            <a:r>
              <a:rPr lang="en-US" altLang="ko-KR" sz="800" b="1" dirty="0">
                <a:solidFill>
                  <a:schemeClr val="bg1"/>
                </a:solidFill>
              </a:rPr>
              <a:t>heritability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800" b="1" dirty="0">
                <a:solidFill>
                  <a:schemeClr val="bg1">
                    <a:lumMod val="50000"/>
                  </a:schemeClr>
                </a:solidFill>
              </a:rPr>
              <a:t>Rare variant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800" b="1" dirty="0">
                <a:solidFill>
                  <a:schemeClr val="bg1">
                    <a:lumMod val="50000"/>
                  </a:schemeClr>
                </a:solidFill>
              </a:rPr>
              <a:t>X-chromosome in association studies</a:t>
            </a:r>
          </a:p>
        </p:txBody>
      </p:sp>
    </p:spTree>
    <p:extLst>
      <p:ext uri="{BB962C8B-B14F-4D97-AF65-F5344CB8AC3E}">
        <p14:creationId xmlns:p14="http://schemas.microsoft.com/office/powerpoint/2010/main" val="3849352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Application to chronic obstructive pulmonary disease </a:t>
            </a:r>
            <a:r>
              <a:rPr lang="en-US" altLang="ko-KR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data (COPD)</a:t>
            </a:r>
            <a:endParaRPr lang="en-US" altLang="ko-KR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572000" y="4270"/>
            <a:ext cx="4572000" cy="5179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4860032" y="-31333"/>
            <a:ext cx="32303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800" b="1" dirty="0">
                <a:solidFill>
                  <a:schemeClr val="bg1">
                    <a:lumMod val="50000"/>
                  </a:schemeClr>
                </a:solidFill>
              </a:rPr>
              <a:t>Method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800" b="1" dirty="0">
                <a:solidFill>
                  <a:schemeClr val="bg1">
                    <a:lumMod val="50000"/>
                  </a:schemeClr>
                </a:solidFill>
              </a:rPr>
              <a:t>Simulation study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800" b="1" dirty="0">
                <a:solidFill>
                  <a:schemeClr val="bg1"/>
                </a:solidFill>
              </a:rPr>
              <a:t>Application to chronic obstructive pulmonary disease data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800" b="1" dirty="0">
                <a:solidFill>
                  <a:schemeClr val="bg1">
                    <a:lumMod val="50000"/>
                  </a:schemeClr>
                </a:solidFill>
              </a:rPr>
              <a:t>Discussion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66697" y="-49609"/>
            <a:ext cx="388928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700" b="1" dirty="0">
                <a:solidFill>
                  <a:schemeClr val="bg1"/>
                </a:solidFill>
              </a:rPr>
              <a:t>Introduction</a:t>
            </a:r>
          </a:p>
          <a:p>
            <a:pPr algn="r"/>
            <a:r>
              <a:rPr lang="en-US" altLang="ko-KR" sz="700" b="1" dirty="0">
                <a:solidFill>
                  <a:schemeClr val="bg1"/>
                </a:solidFill>
              </a:rPr>
              <a:t>An overview of rare-variant analysis</a:t>
            </a:r>
          </a:p>
          <a:p>
            <a:pPr algn="r"/>
            <a:r>
              <a:rPr lang="en-US" altLang="ko-KR" sz="700" b="1" dirty="0">
                <a:solidFill>
                  <a:schemeClr val="bg1"/>
                </a:solidFill>
              </a:rPr>
              <a:t>Family-based rare-variant association test</a:t>
            </a:r>
          </a:p>
          <a:p>
            <a:pPr algn="r"/>
            <a:r>
              <a:rPr lang="en-US" altLang="ko-KR" sz="700" b="1" dirty="0"/>
              <a:t>Family-based rare-variant association test for X-linked genes</a:t>
            </a:r>
          </a:p>
          <a:p>
            <a:pPr algn="r"/>
            <a:r>
              <a:rPr lang="en-US" altLang="ko-KR" sz="700" b="1" dirty="0">
                <a:solidFill>
                  <a:schemeClr val="bg1"/>
                </a:solidFill>
              </a:rPr>
              <a:t>Summary and Conclusion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ECC88D7-4FEA-4BFA-A139-DD4401A4C35F}" type="slidenum">
              <a:rPr lang="en-US" altLang="ko-KR" smtClean="0"/>
              <a:pPr>
                <a:defRPr/>
              </a:pPr>
              <a:t>50</a:t>
            </a:fld>
            <a:endParaRPr lang="en-US" altLang="ko-KR" dirty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2287613"/>
            <a:ext cx="7920000" cy="3868166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460548" y="2003698"/>
            <a:ext cx="675885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latin typeface="+mn-ea"/>
                <a:ea typeface="+mn-ea"/>
              </a:rPr>
              <a:t>Table 4.10 Most significant results from rare variant association analyses of COPD data. </a:t>
            </a:r>
          </a:p>
        </p:txBody>
      </p:sp>
    </p:spTree>
    <p:extLst>
      <p:ext uri="{BB962C8B-B14F-4D97-AF65-F5344CB8AC3E}">
        <p14:creationId xmlns:p14="http://schemas.microsoft.com/office/powerpoint/2010/main" val="4143086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2200" dirty="0">
                <a:latin typeface="+mn-ea"/>
              </a:rPr>
              <a:t>In this chapter, we proposed a novel method for family-based association test of X-linked genes (</a:t>
            </a:r>
            <a:r>
              <a:rPr lang="en-US" altLang="ko-KR" sz="2200" b="1" i="1" dirty="0" smtClean="0">
                <a:latin typeface="+mn-ea"/>
              </a:rPr>
              <a:t>FARVATX</a:t>
            </a:r>
            <a:r>
              <a:rPr lang="en-US" altLang="ko-KR" sz="2200" dirty="0" smtClean="0">
                <a:latin typeface="+mn-ea"/>
              </a:rPr>
              <a:t> ), </a:t>
            </a:r>
            <a:r>
              <a:rPr lang="en-US" altLang="ko-KR" sz="2200" dirty="0">
                <a:latin typeface="+mn-ea"/>
              </a:rPr>
              <a:t>which can accommodate random XCI, E-XCI, and S-XCI. </a:t>
            </a:r>
            <a:endParaRPr lang="en-US" altLang="ko-KR" sz="2200" dirty="0" smtClean="0">
              <a:latin typeface="+mn-ea"/>
            </a:endParaRPr>
          </a:p>
          <a:p>
            <a:endParaRPr lang="en-US" altLang="ko-KR" sz="2200" dirty="0" smtClean="0">
              <a:latin typeface="+mn-ea"/>
            </a:endParaRPr>
          </a:p>
          <a:p>
            <a:r>
              <a:rPr lang="en-US" altLang="ko-KR" sz="2200" dirty="0" smtClean="0">
                <a:latin typeface="+mn-ea"/>
              </a:rPr>
              <a:t>The </a:t>
            </a:r>
            <a:r>
              <a:rPr lang="en-US" altLang="ko-KR" sz="2200" dirty="0">
                <a:latin typeface="+mn-ea"/>
              </a:rPr>
              <a:t>results from the simulation studies showed that PedGene-Burden and PedGene-Kernel statistics suffer from inflation of the type 1 error rate if the proportions of males and females are different or population substructure is present. </a:t>
            </a:r>
            <a:endParaRPr lang="en-US" altLang="ko-KR" sz="2200" dirty="0" smtClean="0">
              <a:latin typeface="+mn-ea"/>
            </a:endParaRPr>
          </a:p>
          <a:p>
            <a:endParaRPr lang="en-US" altLang="ko-KR" sz="2200" dirty="0" smtClean="0">
              <a:latin typeface="+mn-ea"/>
            </a:endParaRPr>
          </a:p>
          <a:p>
            <a:r>
              <a:rPr lang="en-US" altLang="ko-KR" sz="2200" dirty="0" smtClean="0">
                <a:latin typeface="+mn-ea"/>
              </a:rPr>
              <a:t>However</a:t>
            </a:r>
            <a:r>
              <a:rPr lang="en-US" altLang="ko-KR" sz="2200" dirty="0">
                <a:latin typeface="+mn-ea"/>
              </a:rPr>
              <a:t>, </a:t>
            </a:r>
            <a:r>
              <a:rPr lang="en-US" altLang="ko-KR" sz="2200" b="1" i="1" dirty="0">
                <a:latin typeface="+mn-ea"/>
              </a:rPr>
              <a:t>FARVATX</a:t>
            </a:r>
            <a:r>
              <a:rPr lang="en-US" altLang="ko-KR" sz="2200" dirty="0">
                <a:latin typeface="+mn-ea"/>
              </a:rPr>
              <a:t> preserves the nominal significance level in both the absence and presence of population substructure.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Discussion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4572000" y="4270"/>
            <a:ext cx="4572000" cy="5179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4860032" y="-31333"/>
            <a:ext cx="32303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800" b="1" dirty="0">
                <a:solidFill>
                  <a:schemeClr val="bg1">
                    <a:lumMod val="50000"/>
                  </a:schemeClr>
                </a:solidFill>
              </a:rPr>
              <a:t>Method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800" b="1" dirty="0">
                <a:solidFill>
                  <a:schemeClr val="bg1">
                    <a:lumMod val="50000"/>
                  </a:schemeClr>
                </a:solidFill>
              </a:rPr>
              <a:t>Simulation study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800" b="1" dirty="0">
                <a:solidFill>
                  <a:schemeClr val="bg1">
                    <a:lumMod val="50000"/>
                  </a:schemeClr>
                </a:solidFill>
              </a:rPr>
              <a:t>Application to chronic obstructive pulmonary disease data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800" b="1" dirty="0">
                <a:solidFill>
                  <a:schemeClr val="bg1"/>
                </a:solidFill>
              </a:rPr>
              <a:t>Discussion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66697" y="-49609"/>
            <a:ext cx="388928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700" b="1" dirty="0">
                <a:solidFill>
                  <a:schemeClr val="bg1"/>
                </a:solidFill>
              </a:rPr>
              <a:t>Introduction</a:t>
            </a:r>
          </a:p>
          <a:p>
            <a:pPr algn="r"/>
            <a:r>
              <a:rPr lang="en-US" altLang="ko-KR" sz="700" b="1" dirty="0">
                <a:solidFill>
                  <a:schemeClr val="bg1"/>
                </a:solidFill>
              </a:rPr>
              <a:t>An overview of rare-variant analysis</a:t>
            </a:r>
          </a:p>
          <a:p>
            <a:pPr algn="r"/>
            <a:r>
              <a:rPr lang="en-US" altLang="ko-KR" sz="700" b="1" dirty="0">
                <a:solidFill>
                  <a:schemeClr val="bg1"/>
                </a:solidFill>
              </a:rPr>
              <a:t>Family-based rare-variant association test</a:t>
            </a:r>
          </a:p>
          <a:p>
            <a:pPr algn="r"/>
            <a:r>
              <a:rPr lang="en-US" altLang="ko-KR" sz="700" b="1" dirty="0"/>
              <a:t>Family-based rare-variant association test for X-linked genes</a:t>
            </a:r>
          </a:p>
          <a:p>
            <a:pPr algn="r"/>
            <a:r>
              <a:rPr lang="en-US" altLang="ko-KR" sz="700" b="1" dirty="0">
                <a:solidFill>
                  <a:schemeClr val="bg1"/>
                </a:solidFill>
              </a:rPr>
              <a:t>Summary and Conclusion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ECC88D7-4FEA-4BFA-A139-DD4401A4C35F}" type="slidenum">
              <a:rPr lang="en-US" altLang="ko-KR" smtClean="0"/>
              <a:pPr>
                <a:defRPr/>
              </a:pPr>
              <a:t>51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88343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2200" dirty="0"/>
              <a:t>Despite the analytical flexibility of the proposed methods, there are still some limitations</a:t>
            </a:r>
            <a:r>
              <a:rPr lang="en-US" altLang="ko-KR" sz="2200" dirty="0" smtClean="0"/>
              <a:t>.</a:t>
            </a:r>
          </a:p>
          <a:p>
            <a:pPr lvl="1"/>
            <a:r>
              <a:rPr lang="en-US" altLang="ko-KR" sz="1800" dirty="0" smtClean="0"/>
              <a:t>The </a:t>
            </a:r>
            <a:r>
              <a:rPr lang="en-US" altLang="ko-KR" sz="1800" dirty="0"/>
              <a:t>proposed methods are slightly </a:t>
            </a:r>
            <a:r>
              <a:rPr lang="en-US" altLang="ko-KR" sz="1800" dirty="0" smtClean="0"/>
              <a:t>conservative.</a:t>
            </a:r>
          </a:p>
          <a:p>
            <a:pPr lvl="1"/>
            <a:r>
              <a:rPr lang="en-US" altLang="ko-KR" sz="1800" dirty="0" smtClean="0"/>
              <a:t>The </a:t>
            </a:r>
            <a:r>
              <a:rPr lang="en-US" altLang="ko-KR" sz="1800" dirty="0"/>
              <a:t>statistical power depends on the definition of rare variants, but it is still unclear</a:t>
            </a:r>
            <a:r>
              <a:rPr lang="en-US" altLang="ko-KR" sz="1800" dirty="0" smtClean="0"/>
              <a:t>.</a:t>
            </a:r>
          </a:p>
          <a:p>
            <a:pPr lvl="1"/>
            <a:r>
              <a:rPr lang="en-US" altLang="ko-KR" sz="1800" dirty="0"/>
              <a:t>Third, the proposed methods assume that MAFs are same for males and </a:t>
            </a:r>
            <a:r>
              <a:rPr lang="en-US" altLang="ko-KR" sz="1800" dirty="0" smtClean="0"/>
              <a:t>females.</a:t>
            </a:r>
          </a:p>
          <a:p>
            <a:endParaRPr lang="en-US" altLang="ko-KR" sz="2200" dirty="0" smtClean="0"/>
          </a:p>
          <a:p>
            <a:r>
              <a:rPr lang="en-US" altLang="ko-KR" sz="2200" dirty="0" smtClean="0"/>
              <a:t>The </a:t>
            </a:r>
            <a:r>
              <a:rPr lang="en-US" altLang="ko-KR" sz="2200" dirty="0"/>
              <a:t>proposed methods may help us identify additional rare X-linked variants associated with complex </a:t>
            </a:r>
            <a:r>
              <a:rPr lang="en-US" altLang="ko-KR" sz="2200" dirty="0" smtClean="0"/>
              <a:t>traits, thereby </a:t>
            </a:r>
            <a:r>
              <a:rPr lang="en-US" altLang="ko-KR" sz="2200" dirty="0"/>
              <a:t>leading to about a better understanding of the underlying biological processes associated with X-linked genes</a:t>
            </a:r>
            <a:r>
              <a:rPr lang="en-US" altLang="ko-KR" sz="2200" dirty="0" smtClean="0"/>
              <a:t>.</a:t>
            </a:r>
          </a:p>
          <a:p>
            <a:endParaRPr lang="en-US" altLang="ko-KR" sz="2200" dirty="0"/>
          </a:p>
          <a:p>
            <a:r>
              <a:rPr lang="en-US" altLang="ko-KR" sz="2200" b="1" dirty="0" smtClean="0">
                <a:latin typeface="+mn-ea"/>
              </a:rPr>
              <a:t>This </a:t>
            </a:r>
            <a:r>
              <a:rPr lang="en-US" altLang="ko-KR" sz="2200" b="1" dirty="0">
                <a:latin typeface="+mn-ea"/>
              </a:rPr>
              <a:t>chapter was </a:t>
            </a:r>
            <a:r>
              <a:rPr lang="en-US" altLang="ko-KR" sz="2200" b="1" dirty="0" smtClean="0">
                <a:latin typeface="+mn-ea"/>
              </a:rPr>
              <a:t>accepted </a:t>
            </a:r>
            <a:r>
              <a:rPr lang="en-US" altLang="ko-KR" sz="2200" b="1" dirty="0">
                <a:latin typeface="+mn-ea"/>
              </a:rPr>
              <a:t>in Genetic Epidemiology</a:t>
            </a:r>
          </a:p>
          <a:p>
            <a:endParaRPr lang="ko-KR" altLang="ko-KR" sz="22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Discussion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4572000" y="4270"/>
            <a:ext cx="4572000" cy="5179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4860032" y="-31333"/>
            <a:ext cx="32303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800" b="1" dirty="0">
                <a:solidFill>
                  <a:schemeClr val="bg1">
                    <a:lumMod val="50000"/>
                  </a:schemeClr>
                </a:solidFill>
              </a:rPr>
              <a:t>Method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800" b="1" dirty="0">
                <a:solidFill>
                  <a:schemeClr val="bg1">
                    <a:lumMod val="50000"/>
                  </a:schemeClr>
                </a:solidFill>
              </a:rPr>
              <a:t>Simulation study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800" b="1" dirty="0">
                <a:solidFill>
                  <a:schemeClr val="bg1">
                    <a:lumMod val="50000"/>
                  </a:schemeClr>
                </a:solidFill>
              </a:rPr>
              <a:t>Application to chronic obstructive pulmonary disease data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800" b="1" dirty="0">
                <a:solidFill>
                  <a:schemeClr val="bg1"/>
                </a:solidFill>
              </a:rPr>
              <a:t>Discussion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66697" y="-49609"/>
            <a:ext cx="388928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700" b="1" dirty="0">
                <a:solidFill>
                  <a:schemeClr val="bg1"/>
                </a:solidFill>
              </a:rPr>
              <a:t>Introduction</a:t>
            </a:r>
          </a:p>
          <a:p>
            <a:pPr algn="r"/>
            <a:r>
              <a:rPr lang="en-US" altLang="ko-KR" sz="700" b="1" dirty="0">
                <a:solidFill>
                  <a:schemeClr val="bg1"/>
                </a:solidFill>
              </a:rPr>
              <a:t>An overview of rare-variant analysis</a:t>
            </a:r>
          </a:p>
          <a:p>
            <a:pPr algn="r"/>
            <a:r>
              <a:rPr lang="en-US" altLang="ko-KR" sz="700" b="1" dirty="0">
                <a:solidFill>
                  <a:schemeClr val="bg1"/>
                </a:solidFill>
              </a:rPr>
              <a:t>Family-based rare-variant association test</a:t>
            </a:r>
          </a:p>
          <a:p>
            <a:pPr algn="r"/>
            <a:r>
              <a:rPr lang="en-US" altLang="ko-KR" sz="700" b="1" dirty="0"/>
              <a:t>Family-based rare-variant association test for X-linked genes</a:t>
            </a:r>
          </a:p>
          <a:p>
            <a:pPr algn="r"/>
            <a:r>
              <a:rPr lang="en-US" altLang="ko-KR" sz="700" b="1" dirty="0">
                <a:solidFill>
                  <a:schemeClr val="bg1"/>
                </a:solidFill>
              </a:rPr>
              <a:t>Summary and Conclusion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ECC88D7-4FEA-4BFA-A139-DD4401A4C35F}" type="slidenum">
              <a:rPr lang="en-US" altLang="ko-KR" smtClean="0"/>
              <a:pPr>
                <a:defRPr/>
              </a:pPr>
              <a:t>52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004866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Arial" pitchFamily="34" charset="0"/>
              </a:rPr>
              <a:t>   </a:t>
            </a:r>
            <a:r>
              <a:rPr lang="en-US" altLang="ko-KR" dirty="0" err="1" smtClean="0">
                <a:latin typeface="Arial" pitchFamily="34" charset="0"/>
              </a:rPr>
              <a:t>ummary</a:t>
            </a:r>
            <a:r>
              <a:rPr lang="en-US" altLang="ko-KR" dirty="0" smtClean="0">
                <a:latin typeface="Arial" pitchFamily="34" charset="0"/>
              </a:rPr>
              <a:t> and Conclusion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276920" y="170389"/>
            <a:ext cx="68489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6600" b="1" spc="50" dirty="0" smtClean="0">
                <a:ln w="12700" cmpd="sng">
                  <a:solidFill>
                    <a:schemeClr val="accent6">
                      <a:lumMod val="75000"/>
                    </a:schemeClr>
                  </a:solidFill>
                  <a:prstDash val="solid"/>
                </a:ln>
                <a:solidFill>
                  <a:srgbClr val="9D4B07"/>
                </a:solidFill>
                <a:latin typeface="+mn-lt"/>
                <a:ea typeface="+mn-ea"/>
              </a:rPr>
              <a:t>S</a:t>
            </a:r>
            <a:endParaRPr kumimoji="0" lang="en-US" altLang="ko-KR" sz="6600" b="1" spc="50" dirty="0">
              <a:ln w="12700" cmpd="sng">
                <a:solidFill>
                  <a:schemeClr val="accent6">
                    <a:lumMod val="75000"/>
                  </a:schemeClr>
                </a:solidFill>
                <a:prstDash val="solid"/>
              </a:ln>
              <a:solidFill>
                <a:srgbClr val="9D4B07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6892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466696" y="1277268"/>
            <a:ext cx="8229600" cy="5176068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2200" dirty="0" smtClean="0"/>
              <a:t>The </a:t>
            </a:r>
            <a:r>
              <a:rPr lang="en-US" altLang="ko-KR" sz="2200" dirty="0"/>
              <a:t>rare variant analysis with family members can lead to identification of rare variants that are more </a:t>
            </a:r>
            <a:r>
              <a:rPr lang="en-US" altLang="ko-KR" sz="2200" dirty="0" smtClean="0"/>
              <a:t>causal. This </a:t>
            </a:r>
            <a:r>
              <a:rPr lang="en-US" altLang="ko-KR" sz="2200" dirty="0"/>
              <a:t>is because family members are genetically more homogeneous than unrelated samples. </a:t>
            </a:r>
            <a:endParaRPr lang="en-US" altLang="ko-KR" sz="2200" dirty="0" smtClean="0"/>
          </a:p>
          <a:p>
            <a:endParaRPr lang="en-US" altLang="ko-KR" sz="2200" dirty="0" smtClean="0"/>
          </a:p>
          <a:p>
            <a:r>
              <a:rPr lang="en-US" altLang="ko-KR" sz="2200" dirty="0" smtClean="0"/>
              <a:t>Therefore</a:t>
            </a:r>
            <a:r>
              <a:rPr lang="en-US" altLang="ko-KR" sz="2200" dirty="0"/>
              <a:t>, family-based rare-variant association analysis seems to be both an efficient and cost-effective strategy, and the development of statistical methods for family-based sequencing data is necessary. </a:t>
            </a:r>
            <a:endParaRPr lang="en-US" altLang="ko-KR" sz="2200" dirty="0" smtClean="0"/>
          </a:p>
          <a:p>
            <a:endParaRPr lang="en-US" altLang="ko-KR" sz="2200" dirty="0" smtClean="0"/>
          </a:p>
          <a:p>
            <a:r>
              <a:rPr lang="en-US" altLang="ko-KR" sz="2200" dirty="0" smtClean="0"/>
              <a:t>We </a:t>
            </a:r>
            <a:r>
              <a:rPr lang="en-US" altLang="ko-KR" sz="2200" dirty="0"/>
              <a:t>developed family-based rare-variant tests for autosomal and X chromosome genes and demonstrated good performance of the proposed methods in simulation studies and real data analyses.</a:t>
            </a:r>
            <a:endParaRPr lang="ko-KR" altLang="ko-KR" sz="22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Summary and Conclusion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4572000" y="4270"/>
            <a:ext cx="4572000" cy="5179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66697" y="-49609"/>
            <a:ext cx="388928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700" b="1" dirty="0">
                <a:solidFill>
                  <a:schemeClr val="bg1"/>
                </a:solidFill>
              </a:rPr>
              <a:t>Introduction</a:t>
            </a:r>
          </a:p>
          <a:p>
            <a:pPr algn="r"/>
            <a:r>
              <a:rPr lang="en-US" altLang="ko-KR" sz="700" b="1" dirty="0">
                <a:solidFill>
                  <a:schemeClr val="bg1"/>
                </a:solidFill>
              </a:rPr>
              <a:t>An overview of rare-variant analysis</a:t>
            </a:r>
          </a:p>
          <a:p>
            <a:pPr algn="r"/>
            <a:r>
              <a:rPr lang="en-US" altLang="ko-KR" sz="700" b="1" dirty="0">
                <a:solidFill>
                  <a:schemeClr val="bg1"/>
                </a:solidFill>
              </a:rPr>
              <a:t>Family-based rare-variant association test</a:t>
            </a:r>
          </a:p>
          <a:p>
            <a:pPr algn="r"/>
            <a:r>
              <a:rPr lang="en-US" altLang="ko-KR" sz="700" b="1" dirty="0">
                <a:solidFill>
                  <a:schemeClr val="bg1"/>
                </a:solidFill>
              </a:rPr>
              <a:t>Family-based rare-variant association test for X-linked genes</a:t>
            </a:r>
          </a:p>
          <a:p>
            <a:pPr algn="r"/>
            <a:r>
              <a:rPr lang="en-US" altLang="ko-KR" sz="700" b="1" dirty="0"/>
              <a:t>Summary and Conclusion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ECC88D7-4FEA-4BFA-A139-DD4401A4C35F}" type="slidenum">
              <a:rPr lang="en-US" altLang="ko-KR" smtClean="0"/>
              <a:pPr>
                <a:defRPr/>
              </a:pPr>
              <a:t>54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860408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4572000" y="4270"/>
            <a:ext cx="4572000" cy="5179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 anchor="ctr" anchorCtr="1">
            <a:normAutofit/>
          </a:bodyPr>
          <a:lstStyle/>
          <a:p>
            <a:pPr marL="0" indent="0">
              <a:buNone/>
            </a:pPr>
            <a:r>
              <a:rPr lang="en-US" altLang="ko-KR" sz="4000" b="1" dirty="0" smtClean="0">
                <a:latin typeface="+mn-ea"/>
              </a:rPr>
              <a:t>THANK YOU</a:t>
            </a:r>
            <a:endParaRPr lang="ko-KR" altLang="en-US" sz="4000" b="1" dirty="0">
              <a:latin typeface="+mn-ea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ECC88D7-4FEA-4BFA-A139-DD4401A4C35F}" type="slidenum">
              <a:rPr lang="en-US" altLang="ko-KR" smtClean="0"/>
              <a:pPr>
                <a:defRPr/>
              </a:pPr>
              <a:t>55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622722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ECC88D7-4FEA-4BFA-A139-DD4401A4C35F}" type="slidenum">
              <a:rPr lang="en-US" altLang="ko-KR" smtClean="0"/>
              <a:pPr>
                <a:defRPr/>
              </a:pPr>
              <a:t>56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71336413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 smtClean="0"/>
              <a:t>Case-Control Design</a:t>
            </a:r>
          </a:p>
          <a:p>
            <a:pPr lvl="1"/>
            <a:r>
              <a:rPr lang="en-US" altLang="ko-KR" b="1" dirty="0" smtClean="0"/>
              <a:t>CAST (</a:t>
            </a:r>
            <a:r>
              <a:rPr lang="en-US" altLang="ko-KR" b="1" dirty="0" err="1" smtClean="0"/>
              <a:t>Morgenthaler</a:t>
            </a:r>
            <a:r>
              <a:rPr lang="en-US" altLang="ko-KR" b="1" dirty="0" smtClean="0"/>
              <a:t> </a:t>
            </a:r>
            <a:r>
              <a:rPr lang="en-US" altLang="ko-KR" b="1" dirty="0"/>
              <a:t>and </a:t>
            </a:r>
            <a:r>
              <a:rPr lang="en-US" altLang="ko-KR" b="1" dirty="0" err="1"/>
              <a:t>Thilly</a:t>
            </a:r>
            <a:r>
              <a:rPr lang="en-US" altLang="ko-KR" b="1" dirty="0"/>
              <a:t> </a:t>
            </a:r>
            <a:r>
              <a:rPr lang="en-US" altLang="ko-KR" b="1" dirty="0" smtClean="0"/>
              <a:t>2007)</a:t>
            </a:r>
          </a:p>
          <a:p>
            <a:pPr lvl="2"/>
            <a:r>
              <a:rPr lang="en-US" altLang="ko-KR" dirty="0" smtClean="0"/>
              <a:t>Genetic </a:t>
            </a:r>
            <a:r>
              <a:rPr lang="en-US" altLang="ko-KR" dirty="0"/>
              <a:t>burden </a:t>
            </a:r>
            <a:r>
              <a:rPr lang="en-US" altLang="ko-KR" dirty="0" smtClean="0"/>
              <a:t>score</a:t>
            </a:r>
          </a:p>
          <a:p>
            <a:pPr lvl="2"/>
            <a:endParaRPr lang="en-US" altLang="ko-KR" i="1" dirty="0">
              <a:latin typeface="Cambria Math" panose="02040503050406030204" pitchFamily="18" charset="0"/>
              <a:ea typeface="Cambria Math" panose="02040503050406030204" pitchFamily="18" charset="0"/>
              <a:cs typeface="Times New Roman" panose="02020603050405020304" pitchFamily="18" charset="0"/>
            </a:endParaRPr>
          </a:p>
          <a:p>
            <a:pPr lvl="2"/>
            <a:endParaRPr lang="en-US" altLang="ko-KR" i="1" dirty="0" smtClean="0">
              <a:latin typeface="Cambria Math" panose="02040503050406030204" pitchFamily="18" charset="0"/>
              <a:ea typeface="Cambria Math" panose="02040503050406030204" pitchFamily="18" charset="0"/>
              <a:cs typeface="Times New Roman" panose="02020603050405020304" pitchFamily="18" charset="0"/>
            </a:endParaRPr>
          </a:p>
          <a:p>
            <a:pPr lvl="2"/>
            <a:endParaRPr lang="en-US" altLang="ko-KR" i="1" dirty="0">
              <a:latin typeface="Cambria Math" panose="02040503050406030204" pitchFamily="18" charset="0"/>
              <a:ea typeface="Cambria Math" panose="02040503050406030204" pitchFamily="18" charset="0"/>
              <a:cs typeface="Times New Roman" panose="02020603050405020304" pitchFamily="18" charset="0"/>
            </a:endParaRPr>
          </a:p>
          <a:p>
            <a:pPr lvl="2"/>
            <a:endParaRPr lang="en-US" altLang="ko-KR" i="1" dirty="0" smtClean="0">
              <a:latin typeface="Cambria Math" panose="02040503050406030204" pitchFamily="18" charset="0"/>
              <a:ea typeface="Cambria Math" panose="02040503050406030204" pitchFamily="18" charset="0"/>
              <a:cs typeface="Times New Roman" panose="02020603050405020304" pitchFamily="18" charset="0"/>
            </a:endParaRPr>
          </a:p>
          <a:p>
            <a:pPr lvl="2"/>
            <a:endParaRPr lang="en-US" altLang="ko-KR" i="1" dirty="0">
              <a:latin typeface="Cambria Math" panose="02040503050406030204" pitchFamily="18" charset="0"/>
              <a:ea typeface="Cambria Math" panose="02040503050406030204" pitchFamily="18" charset="0"/>
              <a:cs typeface="Times New Roman" panose="02020603050405020304" pitchFamily="18" charset="0"/>
            </a:endParaRPr>
          </a:p>
          <a:p>
            <a:pPr lvl="2"/>
            <a:endParaRPr lang="en-US" altLang="ko-KR" i="1" dirty="0" smtClean="0">
              <a:latin typeface="Cambria Math" panose="02040503050406030204" pitchFamily="18" charset="0"/>
              <a:ea typeface="Cambria Math" panose="02040503050406030204" pitchFamily="18" charset="0"/>
              <a:cs typeface="Times New Roman" panose="02020603050405020304" pitchFamily="18" charset="0"/>
            </a:endParaRPr>
          </a:p>
          <a:p>
            <a:pPr lvl="2"/>
            <a:endParaRPr lang="en-US" altLang="ko-KR" i="1" dirty="0">
              <a:latin typeface="Cambria Math" panose="02040503050406030204" pitchFamily="18" charset="0"/>
              <a:ea typeface="Cambria Math" panose="02040503050406030204" pitchFamily="18" charset="0"/>
              <a:cs typeface="Times New Roman" panose="02020603050405020304" pitchFamily="18" charset="0"/>
            </a:endParaRPr>
          </a:p>
          <a:p>
            <a:pPr lvl="2"/>
            <a:endParaRPr lang="en-US" altLang="ko-KR" i="1" dirty="0" smtClean="0">
              <a:latin typeface="Cambria Math" panose="02040503050406030204" pitchFamily="18" charset="0"/>
              <a:ea typeface="Cambria Math" panose="02040503050406030204" pitchFamily="18" charset="0"/>
              <a:cs typeface="Times New Roman" panose="02020603050405020304" pitchFamily="18" charset="0"/>
            </a:endParaRPr>
          </a:p>
          <a:p>
            <a:pPr lvl="2"/>
            <a:r>
              <a:rPr lang="en-US" altLang="ko-KR" dirty="0" smtClean="0">
                <a:latin typeface="+mn-ea"/>
                <a:cs typeface="Times New Roman" panose="02020603050405020304" pitchFamily="18" charset="0"/>
              </a:rPr>
              <a:t>Pearson’s chi-square test</a:t>
            </a:r>
          </a:p>
          <a:p>
            <a:pPr marL="914400" lvl="2" indent="0">
              <a:buNone/>
            </a:pPr>
            <a:endParaRPr lang="en-US" altLang="ko-KR" dirty="0" smtClean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Burden-type methods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4572000" y="4270"/>
            <a:ext cx="4572000" cy="5179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4860032" y="61322"/>
            <a:ext cx="20665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800" b="1" dirty="0">
                <a:solidFill>
                  <a:schemeClr val="bg1">
                    <a:lumMod val="50000"/>
                  </a:schemeClr>
                </a:solidFill>
              </a:rPr>
              <a:t>Challenges of rare-variant analysis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400" b="1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800" b="1" dirty="0" smtClean="0">
                <a:solidFill>
                  <a:schemeClr val="bg1"/>
                </a:solidFill>
              </a:rPr>
              <a:t>Review </a:t>
            </a:r>
            <a:r>
              <a:rPr lang="en-US" altLang="ko-KR" sz="800" b="1" dirty="0">
                <a:solidFill>
                  <a:schemeClr val="bg1"/>
                </a:solidFill>
              </a:rPr>
              <a:t>of rare-variants methods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66697" y="-49609"/>
            <a:ext cx="388928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700" b="1" dirty="0" smtClean="0">
                <a:solidFill>
                  <a:schemeClr val="bg1"/>
                </a:solidFill>
              </a:rPr>
              <a:t>Introduction</a:t>
            </a:r>
          </a:p>
          <a:p>
            <a:pPr algn="r"/>
            <a:r>
              <a:rPr lang="en-US" altLang="ko-KR" sz="700" b="1" dirty="0"/>
              <a:t>An overview of rare-variant </a:t>
            </a:r>
            <a:r>
              <a:rPr lang="en-US" altLang="ko-KR" sz="700" b="1" dirty="0" smtClean="0"/>
              <a:t>analysis</a:t>
            </a:r>
          </a:p>
          <a:p>
            <a:pPr algn="r"/>
            <a:r>
              <a:rPr lang="en-US" altLang="ko-KR" sz="700" b="1" dirty="0" smtClean="0">
                <a:solidFill>
                  <a:schemeClr val="bg1"/>
                </a:solidFill>
              </a:rPr>
              <a:t>Family-based </a:t>
            </a:r>
            <a:r>
              <a:rPr lang="en-US" altLang="ko-KR" sz="700" b="1" dirty="0">
                <a:solidFill>
                  <a:schemeClr val="bg1"/>
                </a:solidFill>
              </a:rPr>
              <a:t>rare-variant association test</a:t>
            </a:r>
          </a:p>
          <a:p>
            <a:pPr algn="r"/>
            <a:r>
              <a:rPr lang="en-US" altLang="ko-KR" sz="700" b="1" dirty="0">
                <a:solidFill>
                  <a:schemeClr val="bg1"/>
                </a:solidFill>
              </a:rPr>
              <a:t>Family-based Rare Variant Association Test for X-linked genes</a:t>
            </a:r>
          </a:p>
          <a:p>
            <a:pPr algn="r"/>
            <a:r>
              <a:rPr lang="en-US" altLang="ko-KR" sz="700" b="1" dirty="0">
                <a:solidFill>
                  <a:schemeClr val="bg1"/>
                </a:solidFill>
              </a:rPr>
              <a:t>Summary and </a:t>
            </a:r>
            <a:r>
              <a:rPr lang="en-US" altLang="ko-KR" sz="700" b="1" dirty="0" smtClean="0">
                <a:solidFill>
                  <a:schemeClr val="bg1"/>
                </a:solidFill>
              </a:rPr>
              <a:t>Conclusion</a:t>
            </a:r>
            <a:endParaRPr lang="en-US" altLang="ko-KR" sz="700" b="1" dirty="0">
              <a:solidFill>
                <a:schemeClr val="bg1"/>
              </a:solidFill>
            </a:endParaRPr>
          </a:p>
        </p:txBody>
      </p:sp>
      <p:graphicFrame>
        <p:nvGraphicFramePr>
          <p:cNvPr id="9" name="Table 5"/>
          <p:cNvGraphicFramePr>
            <a:graphicFrameLocks noGrp="1"/>
          </p:cNvGraphicFramePr>
          <p:nvPr>
            <p:extLst/>
          </p:nvPr>
        </p:nvGraphicFramePr>
        <p:xfrm>
          <a:off x="6042128" y="3624030"/>
          <a:ext cx="2824218" cy="1160422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941406"/>
                <a:gridCol w="941406"/>
                <a:gridCol w="941406"/>
              </a:tblGrid>
              <a:tr h="33794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dk1"/>
                          </a:solidFill>
                          <a:latin typeface="Constantia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dk1"/>
                          </a:solidFill>
                          <a:latin typeface="Constantia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dk1"/>
                          </a:solidFill>
                          <a:latin typeface="Constantia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dk1"/>
                          </a:solidFill>
                          <a:latin typeface="Constantia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dk1"/>
                          </a:solidFill>
                          <a:latin typeface="Constantia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dk1"/>
                          </a:solidFill>
                          <a:latin typeface="Constantia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dk1"/>
                          </a:solidFill>
                          <a:latin typeface="Constantia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dk1"/>
                          </a:solidFill>
                          <a:latin typeface="Constantia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dk1"/>
                          </a:solidFill>
                          <a:latin typeface="Constantia"/>
                        </a:defRPr>
                      </a:lvl9pPr>
                    </a:lstStyle>
                    <a:p>
                      <a:pPr algn="ctr" latinLnBrk="1"/>
                      <a:endParaRPr lang="ko-KR" altLang="en-US" sz="1800" i="1" baseline="-250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91441" marR="91441" marT="45698" marB="456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dk1"/>
                          </a:solidFill>
                          <a:latin typeface="Constantia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dk1"/>
                          </a:solidFill>
                          <a:latin typeface="Constantia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dk1"/>
                          </a:solidFill>
                          <a:latin typeface="Constantia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dk1"/>
                          </a:solidFill>
                          <a:latin typeface="Constantia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dk1"/>
                          </a:solidFill>
                          <a:latin typeface="Constantia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dk1"/>
                          </a:solidFill>
                          <a:latin typeface="Constantia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dk1"/>
                          </a:solidFill>
                          <a:latin typeface="Constantia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dk1"/>
                          </a:solidFill>
                          <a:latin typeface="Constantia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dk1"/>
                          </a:solidFill>
                          <a:latin typeface="Constantia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800" i="1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C</a:t>
                      </a:r>
                      <a:r>
                        <a:rPr lang="en-US" altLang="ko-KR" sz="1800" i="1" baseline="-25000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i</a:t>
                      </a:r>
                      <a:r>
                        <a:rPr lang="en-US" altLang="ko-KR" sz="1800" baseline="-25000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800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= 0</a:t>
                      </a:r>
                      <a:endParaRPr lang="ko-KR" altLang="en-US" sz="18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91441" marR="91441" marT="45698" marB="45698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dk1"/>
                          </a:solidFill>
                          <a:latin typeface="Constantia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dk1"/>
                          </a:solidFill>
                          <a:latin typeface="Constantia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dk1"/>
                          </a:solidFill>
                          <a:latin typeface="Constantia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dk1"/>
                          </a:solidFill>
                          <a:latin typeface="Constantia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dk1"/>
                          </a:solidFill>
                          <a:latin typeface="Constantia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dk1"/>
                          </a:solidFill>
                          <a:latin typeface="Constantia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dk1"/>
                          </a:solidFill>
                          <a:latin typeface="Constantia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dk1"/>
                          </a:solidFill>
                          <a:latin typeface="Constantia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dk1"/>
                          </a:solidFill>
                          <a:latin typeface="Constantia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800" i="1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C</a:t>
                      </a:r>
                      <a:r>
                        <a:rPr lang="en-US" altLang="ko-KR" sz="1800" i="1" baseline="-25000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i</a:t>
                      </a:r>
                      <a:r>
                        <a:rPr lang="en-US" altLang="ko-KR" sz="1800" baseline="-25000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800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= 1</a:t>
                      </a:r>
                      <a:endParaRPr lang="ko-KR" altLang="en-US" sz="18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91441" marR="91441" marT="45698" marB="45698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97353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800" b="1" dirty="0" smtClean="0">
                          <a:latin typeface="+mn-ea"/>
                          <a:ea typeface="+mn-ea"/>
                        </a:rPr>
                        <a:t>CASE</a:t>
                      </a:r>
                      <a:endParaRPr lang="ko-KR" altLang="en-US" sz="1800" b="1" dirty="0">
                        <a:latin typeface="+mn-ea"/>
                        <a:ea typeface="+mn-ea"/>
                      </a:endParaRPr>
                    </a:p>
                  </a:txBody>
                  <a:tcPr marL="91441" marR="91441" marT="45698" marB="456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800" dirty="0" smtClean="0">
                          <a:latin typeface="+mn-ea"/>
                          <a:ea typeface="+mn-ea"/>
                        </a:rPr>
                        <a:t>O</a:t>
                      </a:r>
                      <a:r>
                        <a:rPr lang="en-US" altLang="ko-KR" sz="1800" baseline="-25000" dirty="0" smtClean="0">
                          <a:latin typeface="+mn-ea"/>
                          <a:ea typeface="+mn-ea"/>
                        </a:rPr>
                        <a:t>11</a:t>
                      </a:r>
                      <a:endParaRPr lang="ko-KR" altLang="en-US" sz="1800" baseline="-25000" dirty="0">
                        <a:latin typeface="+mn-ea"/>
                        <a:ea typeface="+mn-ea"/>
                      </a:endParaRPr>
                    </a:p>
                  </a:txBody>
                  <a:tcPr marL="91441" marR="91441" marT="45698" marB="45698" anchor="ctr"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800" dirty="0" smtClean="0">
                          <a:latin typeface="+mn-ea"/>
                          <a:ea typeface="+mn-ea"/>
                        </a:rPr>
                        <a:t>O</a:t>
                      </a:r>
                      <a:r>
                        <a:rPr lang="en-US" altLang="ko-KR" sz="1800" baseline="-25000" dirty="0" smtClean="0">
                          <a:latin typeface="+mn-ea"/>
                          <a:ea typeface="+mn-ea"/>
                        </a:rPr>
                        <a:t>12</a:t>
                      </a:r>
                      <a:endParaRPr lang="ko-KR" altLang="en-US" sz="1800" dirty="0">
                        <a:latin typeface="+mn-ea"/>
                        <a:ea typeface="+mn-ea"/>
                      </a:endParaRPr>
                    </a:p>
                  </a:txBody>
                  <a:tcPr marL="91441" marR="91441" marT="45698" marB="45698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97353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800" b="1" dirty="0" smtClean="0">
                          <a:latin typeface="+mn-ea"/>
                          <a:ea typeface="+mn-ea"/>
                        </a:rPr>
                        <a:t>CONT</a:t>
                      </a:r>
                      <a:endParaRPr lang="ko-KR" altLang="en-US" sz="1800" b="1" dirty="0">
                        <a:latin typeface="+mn-ea"/>
                        <a:ea typeface="+mn-ea"/>
                      </a:endParaRPr>
                    </a:p>
                  </a:txBody>
                  <a:tcPr marL="91441" marR="91441" marT="45698" marB="456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800" smtClean="0">
                          <a:latin typeface="+mn-ea"/>
                          <a:ea typeface="+mn-ea"/>
                        </a:rPr>
                        <a:t>O</a:t>
                      </a:r>
                      <a:r>
                        <a:rPr lang="en-US" altLang="ko-KR" sz="1800" baseline="-25000" smtClean="0">
                          <a:latin typeface="+mn-ea"/>
                          <a:ea typeface="+mn-ea"/>
                        </a:rPr>
                        <a:t>21</a:t>
                      </a:r>
                      <a:endParaRPr lang="ko-KR" altLang="en-US" sz="1800" dirty="0">
                        <a:latin typeface="+mn-ea"/>
                        <a:ea typeface="+mn-ea"/>
                      </a:endParaRPr>
                    </a:p>
                  </a:txBody>
                  <a:tcPr marL="91441" marR="91441" marT="45698" marB="45698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800" dirty="0" smtClean="0">
                          <a:latin typeface="+mn-ea"/>
                          <a:ea typeface="+mn-ea"/>
                        </a:rPr>
                        <a:t>O</a:t>
                      </a:r>
                      <a:r>
                        <a:rPr lang="en-US" altLang="ko-KR" sz="1800" baseline="-25000" dirty="0" smtClean="0">
                          <a:latin typeface="+mn-ea"/>
                          <a:ea typeface="+mn-ea"/>
                        </a:rPr>
                        <a:t>22</a:t>
                      </a:r>
                      <a:endParaRPr lang="ko-KR" altLang="en-US" sz="1800" dirty="0">
                        <a:latin typeface="+mn-ea"/>
                        <a:ea typeface="+mn-ea"/>
                      </a:endParaRPr>
                    </a:p>
                  </a:txBody>
                  <a:tcPr marL="91441" marR="91441" marT="45698" marB="45698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10" name="Table 11"/>
          <p:cNvGraphicFramePr>
            <a:graphicFrameLocks noGrp="1"/>
          </p:cNvGraphicFramePr>
          <p:nvPr>
            <p:extLst/>
          </p:nvPr>
        </p:nvGraphicFramePr>
        <p:xfrm>
          <a:off x="296646" y="3320776"/>
          <a:ext cx="4891541" cy="1463676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611442"/>
                <a:gridCol w="443159"/>
                <a:gridCol w="618448"/>
                <a:gridCol w="618448"/>
                <a:gridCol w="618448"/>
                <a:gridCol w="618448"/>
                <a:gridCol w="432048"/>
                <a:gridCol w="931100"/>
              </a:tblGrid>
              <a:tr h="365919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dk1"/>
                          </a:solidFill>
                          <a:latin typeface="Constantia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dk1"/>
                          </a:solidFill>
                          <a:latin typeface="Constantia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dk1"/>
                          </a:solidFill>
                          <a:latin typeface="Constantia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dk1"/>
                          </a:solidFill>
                          <a:latin typeface="Constantia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dk1"/>
                          </a:solidFill>
                          <a:latin typeface="Constantia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dk1"/>
                          </a:solidFill>
                          <a:latin typeface="Constantia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dk1"/>
                          </a:solidFill>
                          <a:latin typeface="Constantia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dk1"/>
                          </a:solidFill>
                          <a:latin typeface="Constantia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dk1"/>
                          </a:solidFill>
                          <a:latin typeface="Constantia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800" i="1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C</a:t>
                      </a:r>
                      <a:r>
                        <a:rPr lang="en-US" altLang="ko-KR" sz="1800" i="1" baseline="-25000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i</a:t>
                      </a:r>
                      <a:endParaRPr lang="ko-KR" altLang="en-US" sz="1800" i="1" baseline="-250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91433" marR="91433" marT="45740" marB="457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dk1"/>
                          </a:solidFill>
                          <a:latin typeface="Constantia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dk1"/>
                          </a:solidFill>
                          <a:latin typeface="Constantia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dk1"/>
                          </a:solidFill>
                          <a:latin typeface="Constantia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dk1"/>
                          </a:solidFill>
                          <a:latin typeface="Constantia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dk1"/>
                          </a:solidFill>
                          <a:latin typeface="Constantia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dk1"/>
                          </a:solidFill>
                          <a:latin typeface="Constantia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dk1"/>
                          </a:solidFill>
                          <a:latin typeface="Constantia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dk1"/>
                          </a:solidFill>
                          <a:latin typeface="Constantia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dk1"/>
                          </a:solidFill>
                          <a:latin typeface="Constantia"/>
                        </a:defRPr>
                      </a:lvl9pPr>
                    </a:lstStyle>
                    <a:p>
                      <a:pPr algn="ctr" latinLnBrk="1"/>
                      <a:endParaRPr lang="ko-KR" altLang="en-US" sz="1800" i="1" baseline="-250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91433" marR="91433" marT="45740" marB="4574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dk1"/>
                          </a:solidFill>
                          <a:latin typeface="Constantia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dk1"/>
                          </a:solidFill>
                          <a:latin typeface="Constantia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dk1"/>
                          </a:solidFill>
                          <a:latin typeface="Constantia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dk1"/>
                          </a:solidFill>
                          <a:latin typeface="Constantia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dk1"/>
                          </a:solidFill>
                          <a:latin typeface="Constantia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dk1"/>
                          </a:solidFill>
                          <a:latin typeface="Constantia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dk1"/>
                          </a:solidFill>
                          <a:latin typeface="Constantia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dk1"/>
                          </a:solidFill>
                          <a:latin typeface="Constantia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dk1"/>
                          </a:solidFill>
                          <a:latin typeface="Constantia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800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M</a:t>
                      </a:r>
                      <a:r>
                        <a:rPr lang="en-US" altLang="ko-KR" sz="1800" baseline="-25000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1800" baseline="-250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91433" marR="91433" marT="45740" marB="4574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dk1"/>
                          </a:solidFill>
                          <a:latin typeface="Constantia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dk1"/>
                          </a:solidFill>
                          <a:latin typeface="Constantia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dk1"/>
                          </a:solidFill>
                          <a:latin typeface="Constantia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dk1"/>
                          </a:solidFill>
                          <a:latin typeface="Constantia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dk1"/>
                          </a:solidFill>
                          <a:latin typeface="Constantia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dk1"/>
                          </a:solidFill>
                          <a:latin typeface="Constantia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dk1"/>
                          </a:solidFill>
                          <a:latin typeface="Constantia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dk1"/>
                          </a:solidFill>
                          <a:latin typeface="Constantia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dk1"/>
                          </a:solidFill>
                          <a:latin typeface="Constantia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800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M</a:t>
                      </a:r>
                      <a:r>
                        <a:rPr lang="en-US" altLang="ko-KR" sz="1800" baseline="-25000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1800" baseline="-250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91433" marR="91433" marT="45740" marB="4574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dk1"/>
                          </a:solidFill>
                          <a:latin typeface="Constantia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dk1"/>
                          </a:solidFill>
                          <a:latin typeface="Constantia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dk1"/>
                          </a:solidFill>
                          <a:latin typeface="Constantia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dk1"/>
                          </a:solidFill>
                          <a:latin typeface="Constantia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dk1"/>
                          </a:solidFill>
                          <a:latin typeface="Constantia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dk1"/>
                          </a:solidFill>
                          <a:latin typeface="Constantia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dk1"/>
                          </a:solidFill>
                          <a:latin typeface="Constantia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dk1"/>
                          </a:solidFill>
                          <a:latin typeface="Constantia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dk1"/>
                          </a:solidFill>
                          <a:latin typeface="Constantia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800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M</a:t>
                      </a:r>
                      <a:r>
                        <a:rPr lang="en-US" altLang="ko-KR" sz="1800" baseline="-25000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1800" baseline="-250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91433" marR="91433" marT="45740" marB="4574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dk1"/>
                          </a:solidFill>
                          <a:latin typeface="Constantia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dk1"/>
                          </a:solidFill>
                          <a:latin typeface="Constantia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dk1"/>
                          </a:solidFill>
                          <a:latin typeface="Constantia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dk1"/>
                          </a:solidFill>
                          <a:latin typeface="Constantia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dk1"/>
                          </a:solidFill>
                          <a:latin typeface="Constantia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dk1"/>
                          </a:solidFill>
                          <a:latin typeface="Constantia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dk1"/>
                          </a:solidFill>
                          <a:latin typeface="Constantia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dk1"/>
                          </a:solidFill>
                          <a:latin typeface="Constantia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dk1"/>
                          </a:solidFill>
                          <a:latin typeface="Constantia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800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M</a:t>
                      </a:r>
                      <a:r>
                        <a:rPr lang="en-US" altLang="ko-KR" sz="1800" baseline="-25000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R" altLang="en-US" sz="1800" baseline="-250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91433" marR="91433" marT="45740" marB="4574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dk1"/>
                          </a:solidFill>
                          <a:latin typeface="Constantia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dk1"/>
                          </a:solidFill>
                          <a:latin typeface="Constantia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dk1"/>
                          </a:solidFill>
                          <a:latin typeface="Constantia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dk1"/>
                          </a:solidFill>
                          <a:latin typeface="Constantia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dk1"/>
                          </a:solidFill>
                          <a:latin typeface="Constantia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dk1"/>
                          </a:solidFill>
                          <a:latin typeface="Constantia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dk1"/>
                          </a:solidFill>
                          <a:latin typeface="Constantia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dk1"/>
                          </a:solidFill>
                          <a:latin typeface="Constantia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dk1"/>
                          </a:solidFill>
                          <a:latin typeface="Constantia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800" baseline="0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ID</a:t>
                      </a:r>
                      <a:endParaRPr lang="ko-KR" altLang="en-US" sz="1800" baseline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91433" marR="91433" marT="45740" marB="4574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dk1"/>
                          </a:solidFill>
                          <a:latin typeface="Constantia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dk1"/>
                          </a:solidFill>
                          <a:latin typeface="Constantia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dk1"/>
                          </a:solidFill>
                          <a:latin typeface="Constantia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dk1"/>
                          </a:solidFill>
                          <a:latin typeface="Constantia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dk1"/>
                          </a:solidFill>
                          <a:latin typeface="Constantia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dk1"/>
                          </a:solidFill>
                          <a:latin typeface="Constantia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dk1"/>
                          </a:solidFill>
                          <a:latin typeface="Constantia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dk1"/>
                          </a:solidFill>
                          <a:latin typeface="Constantia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dk1"/>
                          </a:solidFill>
                          <a:latin typeface="Constantia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800" baseline="0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Y</a:t>
                      </a:r>
                      <a:endParaRPr lang="ko-KR" altLang="en-US" sz="1800" baseline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91433" marR="91433" marT="45740" marB="4574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</a:lnB>
                  </a:tcPr>
                </a:tc>
              </a:tr>
              <a:tr h="365919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800" dirty="0" smtClean="0">
                          <a:latin typeface="+mn-ea"/>
                          <a:ea typeface="+mn-ea"/>
                        </a:rPr>
                        <a:t>1</a:t>
                      </a:r>
                      <a:endParaRPr lang="ko-KR" altLang="en-US" sz="1800" dirty="0">
                        <a:latin typeface="+mn-ea"/>
                        <a:ea typeface="+mn-ea"/>
                      </a:endParaRPr>
                    </a:p>
                  </a:txBody>
                  <a:tcPr marL="91433" marR="91433" marT="45740" marB="457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9pPr>
                    </a:lstStyle>
                    <a:p>
                      <a:pPr algn="ctr" latinLnBrk="1"/>
                      <a:endParaRPr lang="ko-KR" altLang="en-US" sz="1800" dirty="0">
                        <a:latin typeface="+mn-ea"/>
                        <a:ea typeface="+mn-ea"/>
                      </a:endParaRPr>
                    </a:p>
                  </a:txBody>
                  <a:tcPr marL="91433" marR="91433" marT="45740" marB="4574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800" dirty="0" smtClean="0">
                          <a:latin typeface="+mn-ea"/>
                          <a:ea typeface="+mn-ea"/>
                        </a:rPr>
                        <a:t>0</a:t>
                      </a:r>
                      <a:endParaRPr lang="ko-KR" altLang="en-US" sz="1800" dirty="0">
                        <a:latin typeface="+mn-ea"/>
                        <a:ea typeface="+mn-ea"/>
                      </a:endParaRPr>
                    </a:p>
                  </a:txBody>
                  <a:tcPr marL="91433" marR="91433" marT="45740" marB="4574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800" dirty="0" smtClean="0">
                          <a:latin typeface="+mn-ea"/>
                          <a:ea typeface="+mn-ea"/>
                        </a:rPr>
                        <a:t>0</a:t>
                      </a:r>
                      <a:endParaRPr lang="ko-KR" altLang="en-US" sz="1800" dirty="0">
                        <a:latin typeface="+mn-ea"/>
                        <a:ea typeface="+mn-ea"/>
                      </a:endParaRPr>
                    </a:p>
                  </a:txBody>
                  <a:tcPr marL="91433" marR="91433" marT="45740" marB="4574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800" dirty="0" smtClean="0">
                          <a:latin typeface="+mn-ea"/>
                          <a:ea typeface="+mn-ea"/>
                        </a:rPr>
                        <a:t>0</a:t>
                      </a:r>
                      <a:endParaRPr lang="ko-KR" altLang="en-US" sz="1800" dirty="0">
                        <a:latin typeface="+mn-ea"/>
                        <a:ea typeface="+mn-ea"/>
                      </a:endParaRPr>
                    </a:p>
                  </a:txBody>
                  <a:tcPr marL="91433" marR="91433" marT="45740" marB="4574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800" dirty="0" smtClean="0">
                          <a:latin typeface="+mn-ea"/>
                          <a:ea typeface="+mn-ea"/>
                        </a:rPr>
                        <a:t>1</a:t>
                      </a:r>
                      <a:endParaRPr lang="ko-KR" altLang="en-US" sz="1800" dirty="0">
                        <a:latin typeface="+mn-ea"/>
                        <a:ea typeface="+mn-ea"/>
                      </a:endParaRPr>
                    </a:p>
                  </a:txBody>
                  <a:tcPr marL="91433" marR="91433" marT="45740" marB="4574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800" dirty="0" smtClean="0">
                          <a:latin typeface="+mn-ea"/>
                          <a:ea typeface="+mn-ea"/>
                        </a:rPr>
                        <a:t>1</a:t>
                      </a:r>
                      <a:endParaRPr lang="ko-KR" altLang="en-US" sz="1800" dirty="0">
                        <a:latin typeface="+mn-ea"/>
                        <a:ea typeface="+mn-ea"/>
                      </a:endParaRPr>
                    </a:p>
                  </a:txBody>
                  <a:tcPr marL="91433" marR="91433" marT="45740" marB="4574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800" dirty="0" err="1" smtClean="0">
                          <a:latin typeface="+mn-ea"/>
                          <a:ea typeface="+mn-ea"/>
                        </a:rPr>
                        <a:t>Aff</a:t>
                      </a:r>
                      <a:endParaRPr lang="ko-KR" altLang="en-US" sz="1800" dirty="0">
                        <a:latin typeface="+mn-ea"/>
                        <a:ea typeface="+mn-ea"/>
                      </a:endParaRPr>
                    </a:p>
                  </a:txBody>
                  <a:tcPr marL="91433" marR="91433" marT="45740" marB="4574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65919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800" dirty="0" smtClean="0">
                          <a:latin typeface="+mn-ea"/>
                          <a:ea typeface="+mn-ea"/>
                        </a:rPr>
                        <a:t>1</a:t>
                      </a:r>
                      <a:endParaRPr lang="ko-KR" altLang="en-US" sz="1800" dirty="0">
                        <a:latin typeface="+mn-ea"/>
                        <a:ea typeface="+mn-ea"/>
                      </a:endParaRPr>
                    </a:p>
                  </a:txBody>
                  <a:tcPr marL="91433" marR="91433" marT="45740" marB="457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9pPr>
                    </a:lstStyle>
                    <a:p>
                      <a:pPr algn="ctr" latinLnBrk="1"/>
                      <a:endParaRPr lang="ko-KR" altLang="en-US" sz="1800" dirty="0">
                        <a:latin typeface="+mn-ea"/>
                        <a:ea typeface="+mn-ea"/>
                      </a:endParaRPr>
                    </a:p>
                  </a:txBody>
                  <a:tcPr marL="91433" marR="91433" marT="45740" marB="4574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800" dirty="0" smtClean="0">
                          <a:latin typeface="+mn-ea"/>
                          <a:ea typeface="+mn-ea"/>
                        </a:rPr>
                        <a:t>0</a:t>
                      </a:r>
                      <a:endParaRPr lang="ko-KR" altLang="en-US" sz="1800" dirty="0">
                        <a:latin typeface="+mn-ea"/>
                        <a:ea typeface="+mn-ea"/>
                      </a:endParaRPr>
                    </a:p>
                  </a:txBody>
                  <a:tcPr marL="91433" marR="91433" marT="45740" marB="4574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800" dirty="0" smtClean="0">
                          <a:latin typeface="+mn-ea"/>
                          <a:ea typeface="+mn-ea"/>
                        </a:rPr>
                        <a:t>1</a:t>
                      </a:r>
                      <a:endParaRPr lang="ko-KR" altLang="en-US" sz="1800" dirty="0">
                        <a:latin typeface="+mn-ea"/>
                        <a:ea typeface="+mn-ea"/>
                      </a:endParaRPr>
                    </a:p>
                  </a:txBody>
                  <a:tcPr marL="91433" marR="91433" marT="45740" marB="4574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800" dirty="0" smtClean="0">
                          <a:latin typeface="+mn-ea"/>
                          <a:ea typeface="+mn-ea"/>
                        </a:rPr>
                        <a:t>2</a:t>
                      </a:r>
                      <a:endParaRPr lang="ko-KR" altLang="en-US" sz="1800" dirty="0">
                        <a:latin typeface="+mn-ea"/>
                        <a:ea typeface="+mn-ea"/>
                      </a:endParaRPr>
                    </a:p>
                  </a:txBody>
                  <a:tcPr marL="91433" marR="91433" marT="45740" marB="4574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800" dirty="0" smtClean="0">
                          <a:latin typeface="+mn-ea"/>
                          <a:ea typeface="+mn-ea"/>
                        </a:rPr>
                        <a:t>0</a:t>
                      </a:r>
                      <a:endParaRPr lang="ko-KR" altLang="en-US" sz="1800" dirty="0">
                        <a:latin typeface="+mn-ea"/>
                        <a:ea typeface="+mn-ea"/>
                      </a:endParaRPr>
                    </a:p>
                  </a:txBody>
                  <a:tcPr marL="91433" marR="91433" marT="45740" marB="4574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800" dirty="0" smtClean="0">
                          <a:latin typeface="+mn-ea"/>
                          <a:ea typeface="+mn-ea"/>
                        </a:rPr>
                        <a:t>2</a:t>
                      </a:r>
                      <a:endParaRPr lang="ko-KR" altLang="en-US" sz="1800" dirty="0">
                        <a:latin typeface="+mn-ea"/>
                        <a:ea typeface="+mn-ea"/>
                      </a:endParaRPr>
                    </a:p>
                  </a:txBody>
                  <a:tcPr marL="91433" marR="91433" marT="45740" marB="4574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800" dirty="0" smtClean="0">
                          <a:latin typeface="+mn-ea"/>
                          <a:ea typeface="+mn-ea"/>
                        </a:rPr>
                        <a:t>Un-</a:t>
                      </a:r>
                      <a:r>
                        <a:rPr lang="en-US" altLang="ko-KR" sz="1800" dirty="0" err="1" smtClean="0">
                          <a:latin typeface="+mn-ea"/>
                          <a:ea typeface="+mn-ea"/>
                        </a:rPr>
                        <a:t>aff</a:t>
                      </a:r>
                      <a:endParaRPr lang="ko-KR" altLang="en-US" sz="1800" dirty="0">
                        <a:latin typeface="+mn-ea"/>
                        <a:ea typeface="+mn-ea"/>
                      </a:endParaRPr>
                    </a:p>
                  </a:txBody>
                  <a:tcPr marL="91433" marR="91433" marT="45740" marB="4574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65919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800" dirty="0" smtClean="0">
                          <a:latin typeface="+mn-ea"/>
                          <a:ea typeface="+mn-ea"/>
                        </a:rPr>
                        <a:t>0</a:t>
                      </a:r>
                      <a:endParaRPr lang="ko-KR" altLang="en-US" sz="1800" dirty="0">
                        <a:latin typeface="+mn-ea"/>
                        <a:ea typeface="+mn-ea"/>
                      </a:endParaRPr>
                    </a:p>
                  </a:txBody>
                  <a:tcPr marL="91433" marR="91433" marT="45740" marB="457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9pPr>
                    </a:lstStyle>
                    <a:p>
                      <a:pPr algn="ctr" latinLnBrk="1"/>
                      <a:endParaRPr lang="ko-KR" altLang="en-US" sz="1800" dirty="0">
                        <a:latin typeface="+mn-ea"/>
                        <a:ea typeface="+mn-ea"/>
                      </a:endParaRPr>
                    </a:p>
                  </a:txBody>
                  <a:tcPr marL="91433" marR="91433" marT="45740" marB="4574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800" dirty="0" smtClean="0">
                          <a:latin typeface="+mn-ea"/>
                          <a:ea typeface="+mn-ea"/>
                        </a:rPr>
                        <a:t>0</a:t>
                      </a:r>
                      <a:endParaRPr lang="ko-KR" altLang="en-US" sz="1800" dirty="0">
                        <a:latin typeface="+mn-ea"/>
                        <a:ea typeface="+mn-ea"/>
                      </a:endParaRPr>
                    </a:p>
                  </a:txBody>
                  <a:tcPr marL="91433" marR="91433" marT="45740" marB="4574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800" dirty="0" smtClean="0">
                          <a:latin typeface="+mn-ea"/>
                          <a:ea typeface="+mn-ea"/>
                        </a:rPr>
                        <a:t>0</a:t>
                      </a:r>
                      <a:endParaRPr lang="ko-KR" altLang="en-US" sz="1800" dirty="0">
                        <a:latin typeface="+mn-ea"/>
                        <a:ea typeface="+mn-ea"/>
                      </a:endParaRPr>
                    </a:p>
                  </a:txBody>
                  <a:tcPr marL="91433" marR="91433" marT="45740" marB="4574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800" dirty="0" smtClean="0">
                          <a:latin typeface="+mn-ea"/>
                          <a:ea typeface="+mn-ea"/>
                        </a:rPr>
                        <a:t>0</a:t>
                      </a:r>
                      <a:endParaRPr lang="ko-KR" altLang="en-US" sz="1800" dirty="0">
                        <a:latin typeface="+mn-ea"/>
                        <a:ea typeface="+mn-ea"/>
                      </a:endParaRPr>
                    </a:p>
                  </a:txBody>
                  <a:tcPr marL="91433" marR="91433" marT="45740" marB="4574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800" dirty="0" smtClean="0">
                          <a:latin typeface="+mn-ea"/>
                          <a:ea typeface="+mn-ea"/>
                        </a:rPr>
                        <a:t>0</a:t>
                      </a:r>
                      <a:endParaRPr lang="ko-KR" altLang="en-US" sz="1800" dirty="0">
                        <a:latin typeface="+mn-ea"/>
                        <a:ea typeface="+mn-ea"/>
                      </a:endParaRPr>
                    </a:p>
                  </a:txBody>
                  <a:tcPr marL="91433" marR="91433" marT="45740" marB="4574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800" dirty="0" smtClean="0">
                          <a:latin typeface="+mn-ea"/>
                          <a:ea typeface="+mn-ea"/>
                        </a:rPr>
                        <a:t>3</a:t>
                      </a:r>
                      <a:endParaRPr lang="ko-KR" altLang="en-US" sz="1800" dirty="0">
                        <a:latin typeface="+mn-ea"/>
                        <a:ea typeface="+mn-ea"/>
                      </a:endParaRPr>
                    </a:p>
                  </a:txBody>
                  <a:tcPr marL="91433" marR="91433" marT="45740" marB="4574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800" dirty="0" err="1" smtClean="0">
                          <a:latin typeface="+mn-ea"/>
                          <a:ea typeface="+mn-ea"/>
                        </a:rPr>
                        <a:t>Aff</a:t>
                      </a:r>
                      <a:endParaRPr lang="ko-KR" altLang="en-US" sz="1800" dirty="0">
                        <a:latin typeface="+mn-ea"/>
                        <a:ea typeface="+mn-ea"/>
                      </a:endParaRPr>
                    </a:p>
                  </a:txBody>
                  <a:tcPr marL="91433" marR="91433" marT="45740" marB="4574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11" name="Right Arrow 12"/>
          <p:cNvSpPr/>
          <p:nvPr/>
        </p:nvSpPr>
        <p:spPr>
          <a:xfrm rot="10800000">
            <a:off x="971600" y="4052614"/>
            <a:ext cx="288925" cy="384175"/>
          </a:xfrm>
          <a:prstGeom prst="rightArrow">
            <a:avLst>
              <a:gd name="adj1" fmla="val 50000"/>
              <a:gd name="adj2" fmla="val 43386"/>
            </a:avLst>
          </a:prstGeom>
          <a:solidFill>
            <a:srgbClr val="0F6FC6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tantia"/>
              <a:ea typeface="HY신명조" panose="02030600000101010101" pitchFamily="18" charset="-127"/>
              <a:cs typeface="+mn-cs"/>
            </a:endParaRPr>
          </a:p>
        </p:txBody>
      </p:sp>
      <p:sp>
        <p:nvSpPr>
          <p:cNvPr id="12" name="Right Arrow 14"/>
          <p:cNvSpPr/>
          <p:nvPr/>
        </p:nvSpPr>
        <p:spPr>
          <a:xfrm>
            <a:off x="5455586" y="3980382"/>
            <a:ext cx="360363" cy="528637"/>
          </a:xfrm>
          <a:prstGeom prst="rightArrow">
            <a:avLst>
              <a:gd name="adj1" fmla="val 50000"/>
              <a:gd name="adj2" fmla="val 43386"/>
            </a:avLst>
          </a:prstGeom>
          <a:solidFill>
            <a:srgbClr val="FF0000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tantia"/>
              <a:ea typeface="HY신명조" panose="02030600000101010101" pitchFamily="18" charset="-127"/>
              <a:cs typeface="+mn-cs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280064" y="2433588"/>
            <a:ext cx="2626230" cy="720000"/>
          </a:xfrm>
          <a:prstGeom prst="rect">
            <a:avLst/>
          </a:prstGeom>
        </p:spPr>
      </p:pic>
      <p:graphicFrame>
        <p:nvGraphicFramePr>
          <p:cNvPr id="13" name="Object 5"/>
          <p:cNvGraphicFramePr>
            <a:graphicFrameLocks noChangeAspect="1"/>
          </p:cNvGraphicFramePr>
          <p:nvPr>
            <p:extLst/>
          </p:nvPr>
        </p:nvGraphicFramePr>
        <p:xfrm>
          <a:off x="1429834" y="5452365"/>
          <a:ext cx="6284331" cy="719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170" name="Equation" r:id="rId4" imgW="3340080" imgH="380880" progId="Equation.DSMT4">
                  <p:embed/>
                </p:oleObj>
              </mc:Choice>
              <mc:Fallback>
                <p:oleObj name="Equation" r:id="rId4" imgW="3340080" imgH="3808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29834" y="5452365"/>
                        <a:ext cx="6284331" cy="719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ECC88D7-4FEA-4BFA-A139-DD4401A4C35F}" type="slidenum">
              <a:rPr lang="en-US" altLang="ko-KR" smtClean="0"/>
              <a:pPr>
                <a:defRPr/>
              </a:pPr>
              <a:t>57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167752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ko-KR" b="1" dirty="0" smtClean="0"/>
              <a:t>Case-Control Design</a:t>
            </a:r>
          </a:p>
          <a:p>
            <a:pPr lvl="1"/>
            <a:r>
              <a:rPr lang="en-US" altLang="ko-KR" b="1" dirty="0" smtClean="0"/>
              <a:t>CMC (Li and Leal 2008)</a:t>
            </a:r>
          </a:p>
          <a:p>
            <a:pPr lvl="2"/>
            <a:r>
              <a:rPr lang="en-US" altLang="ko-KR" dirty="0" smtClean="0"/>
              <a:t>A combination of rare variants and common variants</a:t>
            </a:r>
          </a:p>
          <a:p>
            <a:pPr lvl="2"/>
            <a:r>
              <a:rPr lang="en-US" altLang="ko-KR" dirty="0" smtClean="0"/>
              <a:t>MAF-based subgroups</a:t>
            </a:r>
          </a:p>
          <a:p>
            <a:pPr lvl="2"/>
            <a:endParaRPr lang="en-US" altLang="ko-KR" i="1" dirty="0">
              <a:latin typeface="Cambria Math" panose="02040503050406030204" pitchFamily="18" charset="0"/>
              <a:ea typeface="Cambria Math" panose="02040503050406030204" pitchFamily="18" charset="0"/>
              <a:cs typeface="Times New Roman" panose="02020603050405020304" pitchFamily="18" charset="0"/>
            </a:endParaRPr>
          </a:p>
          <a:p>
            <a:pPr lvl="2"/>
            <a:endParaRPr lang="en-US" altLang="ko-KR" i="1" dirty="0" smtClean="0">
              <a:latin typeface="Cambria Math" panose="02040503050406030204" pitchFamily="18" charset="0"/>
              <a:ea typeface="Cambria Math" panose="02040503050406030204" pitchFamily="18" charset="0"/>
              <a:cs typeface="Times New Roman" panose="02020603050405020304" pitchFamily="18" charset="0"/>
            </a:endParaRPr>
          </a:p>
          <a:p>
            <a:pPr lvl="2"/>
            <a:endParaRPr lang="en-US" altLang="ko-KR" i="1" dirty="0">
              <a:latin typeface="Cambria Math" panose="02040503050406030204" pitchFamily="18" charset="0"/>
              <a:ea typeface="Cambria Math" panose="02040503050406030204" pitchFamily="18" charset="0"/>
              <a:cs typeface="Times New Roman" panose="02020603050405020304" pitchFamily="18" charset="0"/>
            </a:endParaRPr>
          </a:p>
          <a:p>
            <a:pPr lvl="2"/>
            <a:endParaRPr lang="en-US" altLang="ko-KR" i="1" dirty="0" smtClean="0">
              <a:latin typeface="Cambria Math" panose="02040503050406030204" pitchFamily="18" charset="0"/>
              <a:ea typeface="Cambria Math" panose="02040503050406030204" pitchFamily="18" charset="0"/>
              <a:cs typeface="Times New Roman" panose="02020603050405020304" pitchFamily="18" charset="0"/>
            </a:endParaRPr>
          </a:p>
          <a:p>
            <a:pPr lvl="2"/>
            <a:endParaRPr lang="en-US" altLang="ko-KR" i="1" dirty="0">
              <a:latin typeface="Cambria Math" panose="02040503050406030204" pitchFamily="18" charset="0"/>
              <a:ea typeface="Cambria Math" panose="02040503050406030204" pitchFamily="18" charset="0"/>
              <a:cs typeface="Times New Roman" panose="02020603050405020304" pitchFamily="18" charset="0"/>
            </a:endParaRPr>
          </a:p>
          <a:p>
            <a:pPr marL="914400" lvl="2" indent="0">
              <a:buNone/>
            </a:pPr>
            <a:endParaRPr lang="en-US" altLang="ko-KR" i="1" dirty="0" smtClean="0">
              <a:latin typeface="Cambria Math" panose="02040503050406030204" pitchFamily="18" charset="0"/>
              <a:ea typeface="Cambria Math" panose="02040503050406030204" pitchFamily="18" charset="0"/>
              <a:cs typeface="Times New Roman" panose="02020603050405020304" pitchFamily="18" charset="0"/>
            </a:endParaRPr>
          </a:p>
          <a:p>
            <a:pPr lvl="2"/>
            <a:r>
              <a:rPr lang="en-US" altLang="ko-KR" dirty="0" err="1" smtClean="0">
                <a:latin typeface="+mn-ea"/>
                <a:cs typeface="Times New Roman" panose="02020603050405020304" pitchFamily="18" charset="0"/>
              </a:rPr>
              <a:t>Hotelling’s</a:t>
            </a:r>
            <a:r>
              <a:rPr lang="en-US" altLang="ko-KR" dirty="0" smtClean="0">
                <a:latin typeface="+mn-ea"/>
                <a:cs typeface="Times New Roman" panose="02020603050405020304" pitchFamily="18" charset="0"/>
              </a:rPr>
              <a:t> T</a:t>
            </a:r>
            <a:r>
              <a:rPr lang="en-US" altLang="ko-KR" baseline="30000" dirty="0" smtClean="0">
                <a:latin typeface="+mn-ea"/>
                <a:cs typeface="Times New Roman" panose="02020603050405020304" pitchFamily="18" charset="0"/>
              </a:rPr>
              <a:t>2</a:t>
            </a:r>
            <a:r>
              <a:rPr lang="en-US" altLang="ko-KR" dirty="0" smtClean="0">
                <a:latin typeface="+mn-ea"/>
                <a:cs typeface="Times New Roman" panose="02020603050405020304" pitchFamily="18" charset="0"/>
              </a:rPr>
              <a:t>-test</a:t>
            </a:r>
          </a:p>
          <a:p>
            <a:pPr lvl="2"/>
            <a:endParaRPr lang="en-US" altLang="ko-KR" dirty="0">
              <a:latin typeface="+mn-ea"/>
              <a:cs typeface="Times New Roman" panose="02020603050405020304" pitchFamily="18" charset="0"/>
            </a:endParaRPr>
          </a:p>
          <a:p>
            <a:pPr lvl="2"/>
            <a:endParaRPr lang="en-US" altLang="ko-KR" dirty="0" smtClean="0">
              <a:latin typeface="+mn-ea"/>
              <a:cs typeface="Times New Roman" panose="02020603050405020304" pitchFamily="18" charset="0"/>
            </a:endParaRPr>
          </a:p>
          <a:p>
            <a:pPr lvl="2"/>
            <a:endParaRPr lang="en-US" altLang="ko-KR" dirty="0">
              <a:latin typeface="+mn-ea"/>
              <a:cs typeface="Times New Roman" panose="02020603050405020304" pitchFamily="18" charset="0"/>
            </a:endParaRPr>
          </a:p>
          <a:p>
            <a:pPr marL="1371600" lvl="3" indent="0">
              <a:buNone/>
            </a:pPr>
            <a:endParaRPr lang="en-US" altLang="ko-KR" sz="1000" dirty="0" smtClean="0">
              <a:latin typeface="+mn-ea"/>
              <a:cs typeface="Times New Roman" panose="02020603050405020304" pitchFamily="18" charset="0"/>
            </a:endParaRPr>
          </a:p>
          <a:p>
            <a:pPr marL="1371600" lvl="3" indent="0">
              <a:buNone/>
            </a:pPr>
            <a:r>
              <a:rPr lang="en-US" altLang="ko-KR" dirty="0">
                <a:latin typeface="+mn-ea"/>
                <a:cs typeface="Times New Roman" panose="02020603050405020304" pitchFamily="18" charset="0"/>
              </a:rPr>
              <a:t> </a:t>
            </a:r>
            <a:r>
              <a:rPr lang="en-US" altLang="ko-KR" dirty="0" smtClean="0">
                <a:latin typeface="+mn-ea"/>
                <a:cs typeface="Times New Roman" panose="02020603050405020304" pitchFamily="18" charset="0"/>
              </a:rPr>
              <a:t>      where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Burden-type methods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4572000" y="4270"/>
            <a:ext cx="4572000" cy="5179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4860032" y="61322"/>
            <a:ext cx="20665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800" b="1" dirty="0">
                <a:solidFill>
                  <a:schemeClr val="bg1">
                    <a:lumMod val="50000"/>
                  </a:schemeClr>
                </a:solidFill>
              </a:rPr>
              <a:t>Challenges of rare-variant analysis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400" b="1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800" b="1" dirty="0" smtClean="0">
                <a:solidFill>
                  <a:schemeClr val="bg1"/>
                </a:solidFill>
              </a:rPr>
              <a:t>Review </a:t>
            </a:r>
            <a:r>
              <a:rPr lang="en-US" altLang="ko-KR" sz="800" b="1" dirty="0">
                <a:solidFill>
                  <a:schemeClr val="bg1"/>
                </a:solidFill>
              </a:rPr>
              <a:t>of rare-variants methods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66697" y="-49609"/>
            <a:ext cx="388928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700" b="1" dirty="0" smtClean="0">
                <a:solidFill>
                  <a:schemeClr val="bg1"/>
                </a:solidFill>
              </a:rPr>
              <a:t>Introduction</a:t>
            </a:r>
          </a:p>
          <a:p>
            <a:pPr algn="r"/>
            <a:r>
              <a:rPr lang="en-US" altLang="ko-KR" sz="700" b="1" dirty="0"/>
              <a:t>An overview of rare-variant </a:t>
            </a:r>
            <a:r>
              <a:rPr lang="en-US" altLang="ko-KR" sz="700" b="1" dirty="0" smtClean="0"/>
              <a:t>analysis</a:t>
            </a:r>
          </a:p>
          <a:p>
            <a:pPr algn="r"/>
            <a:r>
              <a:rPr lang="en-US" altLang="ko-KR" sz="700" b="1" dirty="0" smtClean="0">
                <a:solidFill>
                  <a:schemeClr val="bg1"/>
                </a:solidFill>
              </a:rPr>
              <a:t>Family-based </a:t>
            </a:r>
            <a:r>
              <a:rPr lang="en-US" altLang="ko-KR" sz="700" b="1" dirty="0">
                <a:solidFill>
                  <a:schemeClr val="bg1"/>
                </a:solidFill>
              </a:rPr>
              <a:t>rare-variant association test</a:t>
            </a:r>
          </a:p>
          <a:p>
            <a:pPr algn="r"/>
            <a:r>
              <a:rPr lang="en-US" altLang="ko-KR" sz="700" b="1" dirty="0">
                <a:solidFill>
                  <a:schemeClr val="bg1"/>
                </a:solidFill>
              </a:rPr>
              <a:t>Family-based Rare Variant Association Test for X-linked genes</a:t>
            </a:r>
          </a:p>
          <a:p>
            <a:pPr algn="r"/>
            <a:r>
              <a:rPr lang="en-US" altLang="ko-KR" sz="700" b="1" dirty="0">
                <a:solidFill>
                  <a:schemeClr val="bg1"/>
                </a:solidFill>
              </a:rPr>
              <a:t>Summary and </a:t>
            </a:r>
            <a:r>
              <a:rPr lang="en-US" altLang="ko-KR" sz="700" b="1" dirty="0" smtClean="0">
                <a:solidFill>
                  <a:schemeClr val="bg1"/>
                </a:solidFill>
              </a:rPr>
              <a:t>Conclusion</a:t>
            </a:r>
            <a:endParaRPr lang="en-US" altLang="ko-KR" sz="700" b="1" dirty="0">
              <a:solidFill>
                <a:schemeClr val="bg1"/>
              </a:solidFill>
            </a:endParaRPr>
          </a:p>
        </p:txBody>
      </p:sp>
      <p:grpSp>
        <p:nvGrpSpPr>
          <p:cNvPr id="14" name="Group 24"/>
          <p:cNvGrpSpPr>
            <a:grpSpLocks/>
          </p:cNvGrpSpPr>
          <p:nvPr/>
        </p:nvGrpSpPr>
        <p:grpSpPr bwMode="auto">
          <a:xfrm>
            <a:off x="2087561" y="2997652"/>
            <a:ext cx="5904718" cy="1296988"/>
            <a:chOff x="755576" y="1845419"/>
            <a:chExt cx="5904334" cy="1296156"/>
          </a:xfrm>
        </p:grpSpPr>
        <p:sp>
          <p:nvSpPr>
            <p:cNvPr id="15" name="Oval 17"/>
            <p:cNvSpPr/>
            <p:nvPr/>
          </p:nvSpPr>
          <p:spPr>
            <a:xfrm>
              <a:off x="2123912" y="2134159"/>
              <a:ext cx="576225" cy="575893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200" b="0" i="1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tantia"/>
                  <a:ea typeface="HY신명조" panose="02030600000101010101" pitchFamily="18" charset="-127"/>
                  <a:cs typeface="+mn-cs"/>
                </a:rPr>
                <a:t>M</a:t>
              </a:r>
              <a:r>
                <a:rPr kumimoji="1" lang="en-US" altLang="ko-KR" sz="1200" b="0" i="0" u="none" strike="noStrike" kern="0" cap="none" spc="0" normalizeH="0" baseline="-2500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tantia"/>
                  <a:ea typeface="HY신명조" panose="02030600000101010101" pitchFamily="18" charset="-127"/>
                  <a:cs typeface="+mn-cs"/>
                </a:rPr>
                <a:t>5</a:t>
              </a:r>
              <a:endParaRPr kumimoji="1" lang="ko-KR" altLang="en-US" sz="1200" b="0" i="0" u="none" strike="noStrike" kern="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tantia"/>
                <a:ea typeface="HY신명조" panose="02030600000101010101" pitchFamily="18" charset="-127"/>
                <a:cs typeface="+mn-cs"/>
              </a:endParaRPr>
            </a:p>
          </p:txBody>
        </p:sp>
        <p:sp>
          <p:nvSpPr>
            <p:cNvPr id="16" name="Oval 8"/>
            <p:cNvSpPr/>
            <p:nvPr/>
          </p:nvSpPr>
          <p:spPr>
            <a:xfrm>
              <a:off x="755576" y="1845419"/>
              <a:ext cx="576225" cy="575893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200" b="0" i="1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tantia"/>
                  <a:ea typeface="HY신명조" panose="02030600000101010101" pitchFamily="18" charset="-127"/>
                  <a:cs typeface="+mn-cs"/>
                </a:rPr>
                <a:t>M</a:t>
              </a:r>
              <a:r>
                <a:rPr kumimoji="1" lang="en-US" altLang="ko-KR" sz="1200" b="0" i="0" u="none" strike="noStrike" kern="0" cap="none" spc="0" normalizeH="0" baseline="-2500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tantia"/>
                  <a:ea typeface="HY신명조" panose="02030600000101010101" pitchFamily="18" charset="-127"/>
                  <a:cs typeface="+mn-cs"/>
                </a:rPr>
                <a:t>1</a:t>
              </a:r>
              <a:endParaRPr kumimoji="1" lang="ko-KR" altLang="en-US" sz="1200" b="0" i="0" u="none" strike="noStrike" kern="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tantia"/>
                <a:ea typeface="HY신명조" panose="02030600000101010101" pitchFamily="18" charset="-127"/>
                <a:cs typeface="+mn-cs"/>
              </a:endParaRPr>
            </a:p>
          </p:txBody>
        </p:sp>
        <p:sp>
          <p:nvSpPr>
            <p:cNvPr id="17" name="Oval 11"/>
            <p:cNvSpPr/>
            <p:nvPr/>
          </p:nvSpPr>
          <p:spPr>
            <a:xfrm>
              <a:off x="755576" y="2492704"/>
              <a:ext cx="576225" cy="577479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200" b="0" i="1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tantia"/>
                  <a:ea typeface="HY신명조" panose="02030600000101010101" pitchFamily="18" charset="-127"/>
                  <a:cs typeface="+mn-cs"/>
                </a:rPr>
                <a:t>M</a:t>
              </a:r>
              <a:r>
                <a:rPr kumimoji="1" lang="en-US" altLang="ko-KR" sz="1200" b="0" i="0" u="none" strike="noStrike" kern="0" cap="none" spc="0" normalizeH="0" baseline="-2500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tantia"/>
                  <a:ea typeface="HY신명조" panose="02030600000101010101" pitchFamily="18" charset="-127"/>
                  <a:cs typeface="+mn-cs"/>
                </a:rPr>
                <a:t>2</a:t>
              </a:r>
              <a:endParaRPr kumimoji="1" lang="ko-KR" altLang="en-US" sz="1200" b="0" i="0" u="none" strike="noStrike" kern="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tantia"/>
                <a:ea typeface="HY신명조" panose="02030600000101010101" pitchFamily="18" charset="-127"/>
                <a:cs typeface="+mn-cs"/>
              </a:endParaRPr>
            </a:p>
          </p:txBody>
        </p:sp>
        <p:sp>
          <p:nvSpPr>
            <p:cNvPr id="18" name="Oval 15"/>
            <p:cNvSpPr/>
            <p:nvPr/>
          </p:nvSpPr>
          <p:spPr>
            <a:xfrm>
              <a:off x="1476254" y="1845419"/>
              <a:ext cx="576225" cy="575893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200" b="0" i="1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tantia"/>
                  <a:ea typeface="HY신명조" panose="02030600000101010101" pitchFamily="18" charset="-127"/>
                  <a:cs typeface="+mn-cs"/>
                </a:rPr>
                <a:t>M</a:t>
              </a:r>
              <a:r>
                <a:rPr kumimoji="1" lang="en-US" altLang="ko-KR" sz="1200" b="0" i="0" u="none" strike="noStrike" kern="0" cap="none" spc="0" normalizeH="0" baseline="-2500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tantia"/>
                  <a:ea typeface="HY신명조" panose="02030600000101010101" pitchFamily="18" charset="-127"/>
                  <a:cs typeface="+mn-cs"/>
                </a:rPr>
                <a:t>3</a:t>
              </a:r>
              <a:endParaRPr kumimoji="1" lang="ko-KR" altLang="en-US" sz="1200" b="0" i="0" u="none" strike="noStrike" kern="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tantia"/>
                <a:ea typeface="HY신명조" panose="02030600000101010101" pitchFamily="18" charset="-127"/>
                <a:cs typeface="+mn-cs"/>
              </a:endParaRPr>
            </a:p>
          </p:txBody>
        </p:sp>
        <p:sp>
          <p:nvSpPr>
            <p:cNvPr id="19" name="Oval 16"/>
            <p:cNvSpPr/>
            <p:nvPr/>
          </p:nvSpPr>
          <p:spPr>
            <a:xfrm>
              <a:off x="1547687" y="2565682"/>
              <a:ext cx="576226" cy="57589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200" b="0" i="1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tantia"/>
                  <a:ea typeface="HY신명조" panose="02030600000101010101" pitchFamily="18" charset="-127"/>
                  <a:cs typeface="+mn-cs"/>
                </a:rPr>
                <a:t>M</a:t>
              </a:r>
              <a:r>
                <a:rPr kumimoji="1" lang="en-US" altLang="ko-KR" sz="1200" b="0" i="0" u="none" strike="noStrike" kern="0" cap="none" spc="0" normalizeH="0" baseline="-2500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tantia"/>
                  <a:ea typeface="HY신명조" panose="02030600000101010101" pitchFamily="18" charset="-127"/>
                  <a:cs typeface="+mn-cs"/>
                </a:rPr>
                <a:t>4</a:t>
              </a:r>
              <a:endParaRPr kumimoji="1" lang="ko-KR" altLang="en-US" sz="1200" b="0" i="0" u="none" strike="noStrike" kern="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tantia"/>
                <a:ea typeface="HY신명조" panose="02030600000101010101" pitchFamily="18" charset="-127"/>
                <a:cs typeface="+mn-cs"/>
              </a:endParaRPr>
            </a:p>
          </p:txBody>
        </p:sp>
        <p:sp>
          <p:nvSpPr>
            <p:cNvPr id="20" name="Right Arrow 18"/>
            <p:cNvSpPr/>
            <p:nvPr/>
          </p:nvSpPr>
          <p:spPr>
            <a:xfrm>
              <a:off x="3060476" y="2184926"/>
              <a:ext cx="358752" cy="648872"/>
            </a:xfrm>
            <a:prstGeom prst="rightArrow">
              <a:avLst/>
            </a:prstGeom>
            <a:solidFill>
              <a:srgbClr val="C00000"/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tantia"/>
                <a:ea typeface="HY신명조" panose="02030600000101010101" pitchFamily="18" charset="-127"/>
                <a:cs typeface="+mn-cs"/>
              </a:endParaRPr>
            </a:p>
          </p:txBody>
        </p:sp>
        <p:sp>
          <p:nvSpPr>
            <p:cNvPr id="22" name="Oval 20"/>
            <p:cNvSpPr/>
            <p:nvPr/>
          </p:nvSpPr>
          <p:spPr>
            <a:xfrm>
              <a:off x="3606833" y="2059650"/>
              <a:ext cx="899941" cy="899423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2000" b="1" i="1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tantia"/>
                  <a:ea typeface="HY신명조" panose="02030600000101010101" pitchFamily="18" charset="-127"/>
                  <a:cs typeface="+mn-cs"/>
                </a:rPr>
                <a:t>C</a:t>
              </a:r>
              <a:r>
                <a:rPr kumimoji="1" lang="en-US" altLang="ko-KR" sz="2000" b="1" i="0" u="none" strike="noStrike" kern="0" cap="none" spc="0" normalizeH="0" baseline="-2500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tantia"/>
                  <a:ea typeface="HY신명조" panose="02030600000101010101" pitchFamily="18" charset="-127"/>
                  <a:cs typeface="+mn-cs"/>
                </a:rPr>
                <a:t>1</a:t>
              </a:r>
              <a:endParaRPr kumimoji="1" lang="ko-KR" altLang="en-US" sz="2000" b="1" i="0" u="none" strike="noStrike" kern="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tantia"/>
                <a:ea typeface="HY신명조" panose="02030600000101010101" pitchFamily="18" charset="-127"/>
                <a:cs typeface="+mn-cs"/>
              </a:endParaRPr>
            </a:p>
          </p:txBody>
        </p:sp>
        <p:sp>
          <p:nvSpPr>
            <p:cNvPr id="23" name="Oval 21"/>
            <p:cNvSpPr/>
            <p:nvPr/>
          </p:nvSpPr>
          <p:spPr>
            <a:xfrm>
              <a:off x="4694382" y="2059650"/>
              <a:ext cx="899941" cy="899422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2000" b="1" i="1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tantia"/>
                  <a:ea typeface="HY신명조" panose="02030600000101010101" pitchFamily="18" charset="-127"/>
                  <a:cs typeface="+mn-cs"/>
                </a:rPr>
                <a:t>C</a:t>
              </a:r>
              <a:r>
                <a:rPr kumimoji="1" lang="en-US" altLang="ko-KR" sz="2000" b="1" i="0" u="none" strike="noStrike" kern="0" cap="none" spc="0" normalizeH="0" baseline="-2500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tantia"/>
                  <a:ea typeface="HY신명조" panose="02030600000101010101" pitchFamily="18" charset="-127"/>
                  <a:cs typeface="+mn-cs"/>
                </a:rPr>
                <a:t>2</a:t>
              </a:r>
              <a:endParaRPr kumimoji="1" lang="ko-KR" altLang="en-US" sz="2000" b="1" i="0" u="none" strike="noStrike" kern="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tantia"/>
                <a:ea typeface="HY신명조" panose="02030600000101010101" pitchFamily="18" charset="-127"/>
                <a:cs typeface="+mn-cs"/>
              </a:endParaRPr>
            </a:p>
          </p:txBody>
        </p:sp>
        <p:sp>
          <p:nvSpPr>
            <p:cNvPr id="25" name="Oval 23"/>
            <p:cNvSpPr/>
            <p:nvPr/>
          </p:nvSpPr>
          <p:spPr>
            <a:xfrm>
              <a:off x="5759969" y="2067402"/>
              <a:ext cx="899941" cy="899422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2000" b="1" i="1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tantia"/>
                  <a:ea typeface="HY신명조" panose="02030600000101010101" pitchFamily="18" charset="-127"/>
                  <a:cs typeface="+mn-cs"/>
                </a:rPr>
                <a:t>C</a:t>
              </a:r>
              <a:r>
                <a:rPr kumimoji="1" lang="en-US" altLang="ko-KR" sz="2000" b="1" i="0" u="none" strike="noStrike" kern="0" cap="none" spc="0" normalizeH="0" baseline="-2500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tantia"/>
                  <a:ea typeface="HY신명조" panose="02030600000101010101" pitchFamily="18" charset="-127"/>
                  <a:cs typeface="+mn-cs"/>
                </a:rPr>
                <a:t>3</a:t>
              </a:r>
              <a:endParaRPr kumimoji="1" lang="ko-KR" altLang="en-US" sz="2000" b="1" i="0" u="none" strike="noStrike" kern="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tantia"/>
                <a:ea typeface="HY신명조" panose="02030600000101010101" pitchFamily="18" charset="-127"/>
                <a:cs typeface="+mn-cs"/>
              </a:endParaRPr>
            </a:p>
          </p:txBody>
        </p:sp>
      </p:grpSp>
      <p:graphicFrame>
        <p:nvGraphicFramePr>
          <p:cNvPr id="26" name="Object 4"/>
          <p:cNvGraphicFramePr>
            <a:graphicFrameLocks noChangeAspect="1"/>
          </p:cNvGraphicFramePr>
          <p:nvPr>
            <p:extLst/>
          </p:nvPr>
        </p:nvGraphicFramePr>
        <p:xfrm>
          <a:off x="1793875" y="5168900"/>
          <a:ext cx="6997700" cy="923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210" name="Equation" r:id="rId3" imgW="2882880" imgH="380880" progId="Equation.DSMT4">
                  <p:embed/>
                </p:oleObj>
              </mc:Choice>
              <mc:Fallback>
                <p:oleObj name="Equation" r:id="rId3" imgW="2882880" imgH="3808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93875" y="5168900"/>
                        <a:ext cx="6997700" cy="923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4"/>
          <p:cNvGraphicFramePr>
            <a:graphicFrameLocks noChangeAspect="1"/>
          </p:cNvGraphicFramePr>
          <p:nvPr>
            <p:extLst/>
          </p:nvPr>
        </p:nvGraphicFramePr>
        <p:xfrm>
          <a:off x="3227388" y="6075363"/>
          <a:ext cx="3970337" cy="636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211" name="Equation" r:id="rId5" imgW="2374560" imgH="380880" progId="Equation.DSMT4">
                  <p:embed/>
                </p:oleObj>
              </mc:Choice>
              <mc:Fallback>
                <p:oleObj name="Equation" r:id="rId5" imgW="2374560" imgH="3808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27388" y="6075363"/>
                        <a:ext cx="3970337" cy="636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ECC88D7-4FEA-4BFA-A139-DD4401A4C35F}" type="slidenum">
              <a:rPr lang="en-US" altLang="ko-KR" smtClean="0"/>
              <a:pPr>
                <a:defRPr/>
              </a:pPr>
              <a:t>58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724974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ko-KR" b="1" dirty="0" smtClean="0"/>
              <a:t>Case-Control Design</a:t>
            </a:r>
          </a:p>
          <a:p>
            <a:pPr lvl="1"/>
            <a:r>
              <a:rPr lang="en-US" altLang="ko-KR" b="1" dirty="0"/>
              <a:t>WSS (Madsen and Browning 2009)</a:t>
            </a:r>
            <a:endParaRPr lang="en-US" altLang="ko-KR" b="1" dirty="0" smtClean="0"/>
          </a:p>
          <a:p>
            <a:pPr lvl="2"/>
            <a:r>
              <a:rPr lang="en-US" altLang="ko-KR" dirty="0" smtClean="0"/>
              <a:t>Assumes that rarer variants have stronger effects</a:t>
            </a:r>
          </a:p>
          <a:p>
            <a:pPr lvl="2"/>
            <a:r>
              <a:rPr lang="en-US" altLang="ko-KR" dirty="0"/>
              <a:t>Genetic burden </a:t>
            </a:r>
            <a:r>
              <a:rPr lang="en-US" altLang="ko-KR" dirty="0" smtClean="0"/>
              <a:t>score</a:t>
            </a:r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marL="1371600" lvl="3" indent="0">
              <a:buNone/>
            </a:pPr>
            <a:r>
              <a:rPr lang="en-US" altLang="ko-KR" dirty="0" smtClean="0"/>
              <a:t>where </a:t>
            </a:r>
            <a:endParaRPr lang="en-US" altLang="ko-KR" dirty="0"/>
          </a:p>
          <a:p>
            <a:pPr lvl="2"/>
            <a:endParaRPr lang="en-US" altLang="ko-KR" sz="1000" dirty="0" smtClean="0"/>
          </a:p>
          <a:p>
            <a:pPr lvl="2"/>
            <a:r>
              <a:rPr lang="en-US" altLang="ko-KR" dirty="0" smtClean="0"/>
              <a:t>Weighted sum test</a:t>
            </a:r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r>
              <a:rPr lang="en-US" altLang="ko-KR" dirty="0"/>
              <a:t>The sum of the rank of the </a:t>
            </a:r>
            <a:r>
              <a:rPr lang="en-US" altLang="ko-KR" dirty="0" smtClean="0"/>
              <a:t>score: </a:t>
            </a:r>
            <a:r>
              <a:rPr lang="en-US" altLang="ko-KR" dirty="0"/>
              <a:t>P-values by permutation</a:t>
            </a:r>
            <a:endParaRPr lang="en-US" altLang="ko-KR" i="1" dirty="0" smtClean="0">
              <a:latin typeface="Cambria Math" panose="02040503050406030204" pitchFamily="18" charset="0"/>
              <a:ea typeface="Cambria Math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Burden-type methods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4572000" y="4270"/>
            <a:ext cx="4572000" cy="5179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4860032" y="61322"/>
            <a:ext cx="20665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800" b="1" dirty="0">
                <a:solidFill>
                  <a:schemeClr val="bg1">
                    <a:lumMod val="50000"/>
                  </a:schemeClr>
                </a:solidFill>
              </a:rPr>
              <a:t>Challenges of rare-variant analysis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400" b="1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800" b="1" dirty="0" smtClean="0">
                <a:solidFill>
                  <a:schemeClr val="bg1"/>
                </a:solidFill>
              </a:rPr>
              <a:t>Review </a:t>
            </a:r>
            <a:r>
              <a:rPr lang="en-US" altLang="ko-KR" sz="800" b="1" dirty="0">
                <a:solidFill>
                  <a:schemeClr val="bg1"/>
                </a:solidFill>
              </a:rPr>
              <a:t>of rare-variants methods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66697" y="-49609"/>
            <a:ext cx="388928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700" b="1" dirty="0" smtClean="0">
                <a:solidFill>
                  <a:schemeClr val="bg1"/>
                </a:solidFill>
              </a:rPr>
              <a:t>Introduction</a:t>
            </a:r>
          </a:p>
          <a:p>
            <a:pPr algn="r"/>
            <a:r>
              <a:rPr lang="en-US" altLang="ko-KR" sz="700" b="1" dirty="0"/>
              <a:t>An overview of rare-variant </a:t>
            </a:r>
            <a:r>
              <a:rPr lang="en-US" altLang="ko-KR" sz="700" b="1" dirty="0" smtClean="0"/>
              <a:t>analysis</a:t>
            </a:r>
          </a:p>
          <a:p>
            <a:pPr algn="r"/>
            <a:r>
              <a:rPr lang="en-US" altLang="ko-KR" sz="700" b="1" dirty="0" smtClean="0">
                <a:solidFill>
                  <a:schemeClr val="bg1"/>
                </a:solidFill>
              </a:rPr>
              <a:t>Family-based </a:t>
            </a:r>
            <a:r>
              <a:rPr lang="en-US" altLang="ko-KR" sz="700" b="1" dirty="0">
                <a:solidFill>
                  <a:schemeClr val="bg1"/>
                </a:solidFill>
              </a:rPr>
              <a:t>rare-variant association test</a:t>
            </a:r>
          </a:p>
          <a:p>
            <a:pPr algn="r"/>
            <a:r>
              <a:rPr lang="en-US" altLang="ko-KR" sz="700" b="1" dirty="0">
                <a:solidFill>
                  <a:schemeClr val="bg1"/>
                </a:solidFill>
              </a:rPr>
              <a:t>Family-based Rare Variant Association Test for X-linked genes</a:t>
            </a:r>
          </a:p>
          <a:p>
            <a:pPr algn="r"/>
            <a:r>
              <a:rPr lang="en-US" altLang="ko-KR" sz="700" b="1" dirty="0">
                <a:solidFill>
                  <a:schemeClr val="bg1"/>
                </a:solidFill>
              </a:rPr>
              <a:t>Summary and </a:t>
            </a:r>
            <a:r>
              <a:rPr lang="en-US" altLang="ko-KR" sz="700" b="1" dirty="0" smtClean="0">
                <a:solidFill>
                  <a:schemeClr val="bg1"/>
                </a:solidFill>
              </a:rPr>
              <a:t>Conclusion</a:t>
            </a:r>
            <a:endParaRPr lang="en-US" altLang="ko-KR" sz="700" b="1" dirty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787378" y="2718565"/>
            <a:ext cx="1588236" cy="1080000"/>
          </a:xfrm>
          <a:prstGeom prst="rect">
            <a:avLst/>
          </a:prstGeom>
        </p:spPr>
      </p:pic>
      <p:graphicFrame>
        <p:nvGraphicFramePr>
          <p:cNvPr id="21" name="Object 4"/>
          <p:cNvGraphicFramePr>
            <a:graphicFrameLocks noChangeAspect="1"/>
          </p:cNvGraphicFramePr>
          <p:nvPr>
            <p:extLst/>
          </p:nvPr>
        </p:nvGraphicFramePr>
        <p:xfrm>
          <a:off x="2599209" y="3960614"/>
          <a:ext cx="2592288" cy="4866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34" name="Equation" r:id="rId4" imgW="1485720" imgH="279360" progId="Equation.DSMT4">
                  <p:embed/>
                </p:oleObj>
              </mc:Choice>
              <mc:Fallback>
                <p:oleObj name="Equation" r:id="rId4" imgW="1485720" imgH="2793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99209" y="3960614"/>
                        <a:ext cx="2592288" cy="48660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6"/>
          <p:cNvGraphicFramePr>
            <a:graphicFrameLocks noChangeAspect="1"/>
          </p:cNvGraphicFramePr>
          <p:nvPr>
            <p:extLst/>
          </p:nvPr>
        </p:nvGraphicFramePr>
        <p:xfrm>
          <a:off x="2559050" y="4873625"/>
          <a:ext cx="4043363" cy="547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35" name="Equation" r:id="rId6" imgW="2057400" imgH="279360" progId="Equation.DSMT4">
                  <p:embed/>
                </p:oleObj>
              </mc:Choice>
              <mc:Fallback>
                <p:oleObj name="Equation" r:id="rId6" imgW="2057400" imgH="2793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59050" y="4873625"/>
                        <a:ext cx="4043363" cy="547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ECC88D7-4FEA-4BFA-A139-DD4401A4C35F}" type="slidenum">
              <a:rPr lang="en-US" altLang="ko-KR" smtClean="0"/>
              <a:pPr>
                <a:defRPr/>
              </a:pPr>
              <a:t>59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41935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Human </a:t>
            </a:r>
            <a:r>
              <a:rPr lang="en-US" altLang="ko-KR" dirty="0"/>
              <a:t>population growth rising steeply</a:t>
            </a:r>
          </a:p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Why rare variant?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4572000" y="4270"/>
            <a:ext cx="4572000" cy="5179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Rectangle 3"/>
          <p:cNvSpPr>
            <a:spLocks noChangeArrowheads="1"/>
          </p:cNvSpPr>
          <p:nvPr/>
        </p:nvSpPr>
        <p:spPr bwMode="auto">
          <a:xfrm>
            <a:off x="261676" y="6321220"/>
            <a:ext cx="287867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r" eaLnBrk="0" latinLnBrk="0" hangingPunct="0"/>
            <a:r>
              <a:rPr lang="en-US" altLang="ko-KR" sz="1400" dirty="0" err="1"/>
              <a:t>McEvedy</a:t>
            </a:r>
            <a:r>
              <a:rPr lang="en-US" altLang="ko-KR" sz="1400" dirty="0"/>
              <a:t> and Jones, 1978</a:t>
            </a:r>
          </a:p>
          <a:p>
            <a:pPr algn="r" eaLnBrk="0" latinLnBrk="0" hangingPunct="0"/>
            <a:r>
              <a:rPr lang="en-US" altLang="ko-KR" sz="1400" dirty="0" err="1"/>
              <a:t>Bansal</a:t>
            </a:r>
            <a:r>
              <a:rPr lang="en-US" altLang="ko-KR" sz="1400" dirty="0"/>
              <a:t> et al Nat Rev Genet, 2010</a:t>
            </a:r>
            <a:endParaRPr lang="en-US" altLang="de-DE" sz="1400" b="1" dirty="0">
              <a:solidFill>
                <a:srgbClr val="3333CC"/>
              </a:solidFill>
            </a:endParaRPr>
          </a:p>
        </p:txBody>
      </p:sp>
      <p:pic>
        <p:nvPicPr>
          <p:cNvPr id="11" name="Picture 8" descr="Expansion of the human population of the world from 40,000 BC to AD 2025. The diameter of each ring corresponds to the estimated population number at that date.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CF9CE"/>
              </a:clrFrom>
              <a:clrTo>
                <a:srgbClr val="FCF9C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6076" y="2002488"/>
            <a:ext cx="4950840" cy="39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466697" y="-49609"/>
            <a:ext cx="388928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700" b="1" dirty="0"/>
              <a:t>Introduction</a:t>
            </a:r>
          </a:p>
          <a:p>
            <a:pPr algn="r"/>
            <a:r>
              <a:rPr lang="en-US" altLang="ko-KR" sz="700" b="1" dirty="0">
                <a:solidFill>
                  <a:schemeClr val="bg1"/>
                </a:solidFill>
              </a:rPr>
              <a:t>An overview of rare-variant analysis</a:t>
            </a:r>
          </a:p>
          <a:p>
            <a:pPr algn="r"/>
            <a:r>
              <a:rPr lang="en-US" altLang="ko-KR" sz="700" b="1" dirty="0">
                <a:solidFill>
                  <a:schemeClr val="bg1"/>
                </a:solidFill>
              </a:rPr>
              <a:t>Family-based rare-variant association test</a:t>
            </a:r>
          </a:p>
          <a:p>
            <a:pPr algn="r"/>
            <a:r>
              <a:rPr lang="en-US" altLang="ko-KR" sz="700" b="1" dirty="0">
                <a:solidFill>
                  <a:schemeClr val="bg1"/>
                </a:solidFill>
              </a:rPr>
              <a:t>Family-based rare-variant association test for X-linked genes</a:t>
            </a:r>
          </a:p>
          <a:p>
            <a:pPr algn="r"/>
            <a:r>
              <a:rPr lang="en-US" altLang="ko-KR" sz="700" b="1" dirty="0">
                <a:solidFill>
                  <a:schemeClr val="bg1"/>
                </a:solidFill>
              </a:rPr>
              <a:t>Summary and Conclusion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ECC88D7-4FEA-4BFA-A139-DD4401A4C35F}" type="slidenum">
              <a:rPr lang="en-US" altLang="ko-KR" smtClean="0"/>
              <a:pPr>
                <a:defRPr/>
              </a:pPr>
              <a:t>6</a:t>
            </a:fld>
            <a:endParaRPr lang="en-US" altLang="ko-KR" dirty="0"/>
          </a:p>
        </p:txBody>
      </p:sp>
      <p:sp>
        <p:nvSpPr>
          <p:cNvPr id="12" name="TextBox 11"/>
          <p:cNvSpPr txBox="1"/>
          <p:nvPr/>
        </p:nvSpPr>
        <p:spPr>
          <a:xfrm>
            <a:off x="4860032" y="-26567"/>
            <a:ext cx="26869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800" b="1" dirty="0">
                <a:solidFill>
                  <a:schemeClr val="bg1">
                    <a:lumMod val="50000"/>
                  </a:schemeClr>
                </a:solidFill>
              </a:rPr>
              <a:t>The background on genetic association studies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800" b="1" dirty="0" smtClean="0">
                <a:solidFill>
                  <a:schemeClr val="bg1">
                    <a:lumMod val="50000"/>
                  </a:schemeClr>
                </a:solidFill>
              </a:rPr>
              <a:t>Missing </a:t>
            </a:r>
            <a:r>
              <a:rPr lang="en-US" altLang="ko-KR" sz="800" b="1" dirty="0">
                <a:solidFill>
                  <a:schemeClr val="bg1">
                    <a:lumMod val="50000"/>
                  </a:schemeClr>
                </a:solidFill>
              </a:rPr>
              <a:t>heritability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800" b="1" dirty="0">
                <a:solidFill>
                  <a:schemeClr val="bg1"/>
                </a:solidFill>
              </a:rPr>
              <a:t>Rare variant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800" b="1" dirty="0">
                <a:solidFill>
                  <a:schemeClr val="bg1">
                    <a:lumMod val="50000"/>
                  </a:schemeClr>
                </a:solidFill>
              </a:rPr>
              <a:t>X-chromosome in association studies</a:t>
            </a:r>
          </a:p>
        </p:txBody>
      </p:sp>
    </p:spTree>
    <p:extLst>
      <p:ext uri="{BB962C8B-B14F-4D97-AF65-F5344CB8AC3E}">
        <p14:creationId xmlns:p14="http://schemas.microsoft.com/office/powerpoint/2010/main" val="4229437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ko-KR" b="1" dirty="0" smtClean="0"/>
              <a:t>Case-Control Design</a:t>
            </a:r>
          </a:p>
          <a:p>
            <a:pPr lvl="1"/>
            <a:r>
              <a:rPr lang="en-US" altLang="ko-KR" b="1" dirty="0" smtClean="0"/>
              <a:t>KBAC (Liu and Leal 2010)</a:t>
            </a:r>
          </a:p>
          <a:p>
            <a:pPr lvl="2"/>
            <a:r>
              <a:rPr lang="en-US" altLang="ko-KR" dirty="0" smtClean="0"/>
              <a:t>Test statistic</a:t>
            </a:r>
          </a:p>
          <a:p>
            <a:pPr lvl="2"/>
            <a:endParaRPr lang="en-US" altLang="ko-KR" i="1" dirty="0">
              <a:latin typeface="Cambria Math" panose="02040503050406030204" pitchFamily="18" charset="0"/>
              <a:ea typeface="Cambria Math" panose="02040503050406030204" pitchFamily="18" charset="0"/>
              <a:cs typeface="Times New Roman" panose="02020603050405020304" pitchFamily="18" charset="0"/>
            </a:endParaRPr>
          </a:p>
          <a:p>
            <a:pPr lvl="2"/>
            <a:endParaRPr lang="en-US" altLang="ko-KR" i="1" dirty="0" smtClean="0">
              <a:latin typeface="Cambria Math" panose="02040503050406030204" pitchFamily="18" charset="0"/>
              <a:ea typeface="Cambria Math" panose="02040503050406030204" pitchFamily="18" charset="0"/>
              <a:cs typeface="Times New Roman" panose="02020603050405020304" pitchFamily="18" charset="0"/>
            </a:endParaRPr>
          </a:p>
          <a:p>
            <a:pPr lvl="2"/>
            <a:endParaRPr lang="en-US" altLang="ko-KR" i="1" dirty="0">
              <a:latin typeface="Cambria Math" panose="02040503050406030204" pitchFamily="18" charset="0"/>
              <a:ea typeface="Cambria Math" panose="02040503050406030204" pitchFamily="18" charset="0"/>
              <a:cs typeface="Times New Roman" panose="02020603050405020304" pitchFamily="18" charset="0"/>
            </a:endParaRPr>
          </a:p>
          <a:p>
            <a:pPr lvl="2"/>
            <a:endParaRPr lang="en-US" altLang="ko-KR" i="1" dirty="0" smtClean="0">
              <a:latin typeface="Cambria Math" panose="02040503050406030204" pitchFamily="18" charset="0"/>
              <a:ea typeface="Cambria Math" panose="02040503050406030204" pitchFamily="18" charset="0"/>
              <a:cs typeface="Times New Roman" panose="02020603050405020304" pitchFamily="18" charset="0"/>
            </a:endParaRPr>
          </a:p>
          <a:p>
            <a:pPr marL="1371600" lvl="3" indent="0">
              <a:buNone/>
            </a:pPr>
            <a:r>
              <a:rPr lang="en-US" altLang="ko-KR" dirty="0" smtClean="0">
                <a:latin typeface="+mn-ea"/>
                <a:cs typeface="Times New Roman" panose="02020603050405020304" pitchFamily="18" charset="0"/>
              </a:rPr>
              <a:t>where the weight, </a:t>
            </a:r>
            <a:r>
              <a:rPr lang="en-US" altLang="ko-KR" i="1" dirty="0" err="1" smtClean="0">
                <a:latin typeface="+mn-ea"/>
                <a:cs typeface="Times New Roman" panose="02020603050405020304" pitchFamily="18" charset="0"/>
              </a:rPr>
              <a:t>w</a:t>
            </a:r>
            <a:r>
              <a:rPr lang="en-US" altLang="ko-KR" i="1" baseline="-25000" dirty="0" err="1" smtClean="0">
                <a:latin typeface="+mn-ea"/>
                <a:cs typeface="Times New Roman" panose="02020603050405020304" pitchFamily="18" charset="0"/>
              </a:rPr>
              <a:t>j</a:t>
            </a:r>
            <a:r>
              <a:rPr lang="en-US" altLang="ko-KR" i="1" baseline="-25000" dirty="0" smtClean="0">
                <a:latin typeface="+mn-ea"/>
                <a:cs typeface="Times New Roman" panose="02020603050405020304" pitchFamily="18" charset="0"/>
              </a:rPr>
              <a:t> </a:t>
            </a:r>
            <a:r>
              <a:rPr lang="en-US" altLang="ko-KR" dirty="0" smtClean="0">
                <a:latin typeface="+mn-ea"/>
                <a:cs typeface="Times New Roman" panose="02020603050405020304" pitchFamily="18" charset="0"/>
              </a:rPr>
              <a:t>, is determined by a hyper-geometric kernel:</a:t>
            </a:r>
            <a:endParaRPr lang="en-US" altLang="ko-KR" dirty="0">
              <a:latin typeface="+mn-ea"/>
              <a:cs typeface="Times New Roman" panose="02020603050405020304" pitchFamily="18" charset="0"/>
            </a:endParaRPr>
          </a:p>
          <a:p>
            <a:pPr lvl="2"/>
            <a:endParaRPr lang="en-US" altLang="ko-KR" i="1" dirty="0" smtClean="0">
              <a:latin typeface="Cambria Math" panose="02040503050406030204" pitchFamily="18" charset="0"/>
              <a:ea typeface="Cambria Math" panose="02040503050406030204" pitchFamily="18" charset="0"/>
              <a:cs typeface="Times New Roman" panose="02020603050405020304" pitchFamily="18" charset="0"/>
            </a:endParaRPr>
          </a:p>
          <a:p>
            <a:pPr lvl="2"/>
            <a:endParaRPr lang="en-US" altLang="ko-KR" i="1" dirty="0">
              <a:latin typeface="Cambria Math" panose="02040503050406030204" pitchFamily="18" charset="0"/>
              <a:ea typeface="Cambria Math" panose="02040503050406030204" pitchFamily="18" charset="0"/>
              <a:cs typeface="Times New Roman" panose="02020603050405020304" pitchFamily="18" charset="0"/>
            </a:endParaRPr>
          </a:p>
          <a:p>
            <a:pPr lvl="2"/>
            <a:endParaRPr lang="en-US" altLang="ko-KR" i="1" dirty="0" smtClean="0">
              <a:latin typeface="Cambria Math" panose="02040503050406030204" pitchFamily="18" charset="0"/>
              <a:ea typeface="Cambria Math" panose="02040503050406030204" pitchFamily="18" charset="0"/>
              <a:cs typeface="Times New Roman" panose="02020603050405020304" pitchFamily="18" charset="0"/>
            </a:endParaRPr>
          </a:p>
          <a:p>
            <a:pPr lvl="2"/>
            <a:endParaRPr lang="en-US" altLang="ko-KR" i="1" dirty="0" smtClean="0">
              <a:latin typeface="Cambria Math" panose="02040503050406030204" pitchFamily="18" charset="0"/>
              <a:ea typeface="Cambria Math" panose="02040503050406030204" pitchFamily="18" charset="0"/>
              <a:cs typeface="Times New Roman" panose="02020603050405020304" pitchFamily="18" charset="0"/>
            </a:endParaRPr>
          </a:p>
          <a:p>
            <a:pPr lvl="2"/>
            <a:r>
              <a:rPr lang="en-US" altLang="ko-KR" dirty="0">
                <a:latin typeface="+mn-ea"/>
                <a:cs typeface="Times New Roman" panose="02020603050405020304" pitchFamily="18" charset="0"/>
              </a:rPr>
              <a:t>The p-value of KBAC is calculated by a permutation method.</a:t>
            </a:r>
            <a:endParaRPr lang="en-US" altLang="ko-KR" dirty="0" smtClean="0"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Burden-type methods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4572000" y="4270"/>
            <a:ext cx="4572000" cy="5179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4860032" y="61322"/>
            <a:ext cx="20665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800" b="1" dirty="0">
                <a:solidFill>
                  <a:schemeClr val="bg1">
                    <a:lumMod val="50000"/>
                  </a:schemeClr>
                </a:solidFill>
              </a:rPr>
              <a:t>Challenges of rare-variant analysis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400" b="1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800" b="1" dirty="0" smtClean="0">
                <a:solidFill>
                  <a:schemeClr val="bg1"/>
                </a:solidFill>
              </a:rPr>
              <a:t>Review </a:t>
            </a:r>
            <a:r>
              <a:rPr lang="en-US" altLang="ko-KR" sz="800" b="1" dirty="0">
                <a:solidFill>
                  <a:schemeClr val="bg1"/>
                </a:solidFill>
              </a:rPr>
              <a:t>of rare-variants methods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66697" y="-49609"/>
            <a:ext cx="388928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700" b="1" dirty="0" smtClean="0">
                <a:solidFill>
                  <a:schemeClr val="bg1"/>
                </a:solidFill>
              </a:rPr>
              <a:t>Introduction</a:t>
            </a:r>
          </a:p>
          <a:p>
            <a:pPr algn="r"/>
            <a:r>
              <a:rPr lang="en-US" altLang="ko-KR" sz="700" b="1" dirty="0"/>
              <a:t>An overview of rare-variant </a:t>
            </a:r>
            <a:r>
              <a:rPr lang="en-US" altLang="ko-KR" sz="700" b="1" dirty="0" smtClean="0"/>
              <a:t>analysis</a:t>
            </a:r>
          </a:p>
          <a:p>
            <a:pPr algn="r"/>
            <a:r>
              <a:rPr lang="en-US" altLang="ko-KR" sz="700" b="1" dirty="0" smtClean="0">
                <a:solidFill>
                  <a:schemeClr val="bg1"/>
                </a:solidFill>
              </a:rPr>
              <a:t>Family-based </a:t>
            </a:r>
            <a:r>
              <a:rPr lang="en-US" altLang="ko-KR" sz="700" b="1" dirty="0">
                <a:solidFill>
                  <a:schemeClr val="bg1"/>
                </a:solidFill>
              </a:rPr>
              <a:t>rare-variant association test</a:t>
            </a:r>
          </a:p>
          <a:p>
            <a:pPr algn="r"/>
            <a:r>
              <a:rPr lang="en-US" altLang="ko-KR" sz="700" b="1" dirty="0">
                <a:solidFill>
                  <a:schemeClr val="bg1"/>
                </a:solidFill>
              </a:rPr>
              <a:t>Family-based Rare Variant Association Test for X-linked genes</a:t>
            </a:r>
          </a:p>
          <a:p>
            <a:pPr algn="r"/>
            <a:r>
              <a:rPr lang="en-US" altLang="ko-KR" sz="700" b="1" dirty="0">
                <a:solidFill>
                  <a:schemeClr val="bg1"/>
                </a:solidFill>
              </a:rPr>
              <a:t>Summary and </a:t>
            </a:r>
            <a:r>
              <a:rPr lang="en-US" altLang="ko-KR" sz="700" b="1" dirty="0" smtClean="0">
                <a:solidFill>
                  <a:schemeClr val="bg1"/>
                </a:solidFill>
              </a:rPr>
              <a:t>Conclusion</a:t>
            </a:r>
            <a:endParaRPr lang="en-US" altLang="ko-KR" sz="700" b="1" dirty="0">
              <a:solidFill>
                <a:schemeClr val="bg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08124" y="2430413"/>
            <a:ext cx="3346744" cy="10800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144447" y="4158725"/>
            <a:ext cx="2855106" cy="1080000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ECC88D7-4FEA-4BFA-A139-DD4401A4C35F}" type="slidenum">
              <a:rPr lang="en-US" altLang="ko-KR" smtClean="0"/>
              <a:pPr>
                <a:defRPr/>
              </a:pPr>
              <a:t>60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71043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ko-KR" b="1" dirty="0" smtClean="0"/>
              <a:t>Case-Control Design</a:t>
            </a:r>
          </a:p>
          <a:p>
            <a:pPr lvl="1"/>
            <a:r>
              <a:rPr lang="en-US" altLang="ko-KR" b="1" dirty="0" smtClean="0"/>
              <a:t>VT (Price, et al. 2010)</a:t>
            </a:r>
          </a:p>
          <a:p>
            <a:pPr lvl="2"/>
            <a:r>
              <a:rPr lang="en-US" altLang="ko-KR" dirty="0"/>
              <a:t>Genetic burden </a:t>
            </a:r>
            <a:r>
              <a:rPr lang="en-US" altLang="ko-KR" dirty="0" smtClean="0"/>
              <a:t>score</a:t>
            </a:r>
          </a:p>
          <a:p>
            <a:pPr lvl="2"/>
            <a:endParaRPr lang="en-US" altLang="ko-KR" dirty="0">
              <a:latin typeface="+mn-ea"/>
              <a:cs typeface="Times New Roman" panose="02020603050405020304" pitchFamily="18" charset="0"/>
            </a:endParaRPr>
          </a:p>
          <a:p>
            <a:pPr lvl="2"/>
            <a:endParaRPr lang="en-US" altLang="ko-KR" dirty="0" smtClean="0">
              <a:latin typeface="+mn-ea"/>
              <a:cs typeface="Times New Roman" panose="02020603050405020304" pitchFamily="18" charset="0"/>
            </a:endParaRPr>
          </a:p>
          <a:p>
            <a:pPr lvl="2"/>
            <a:endParaRPr lang="en-US" altLang="ko-KR" dirty="0" smtClean="0">
              <a:latin typeface="+mn-ea"/>
              <a:cs typeface="Times New Roman" panose="02020603050405020304" pitchFamily="18" charset="0"/>
            </a:endParaRPr>
          </a:p>
          <a:p>
            <a:pPr lvl="2"/>
            <a:endParaRPr lang="en-US" altLang="ko-KR" dirty="0">
              <a:latin typeface="+mn-ea"/>
              <a:cs typeface="Times New Roman" panose="02020603050405020304" pitchFamily="18" charset="0"/>
            </a:endParaRPr>
          </a:p>
          <a:p>
            <a:pPr marL="1371600" lvl="3" indent="0">
              <a:buNone/>
            </a:pPr>
            <a:r>
              <a:rPr lang="en-US" altLang="ko-KR" dirty="0" smtClean="0">
                <a:latin typeface="+mn-ea"/>
                <a:cs typeface="Times New Roman" panose="02020603050405020304" pitchFamily="18" charset="0"/>
              </a:rPr>
              <a:t>where </a:t>
            </a:r>
            <a:r>
              <a:rPr lang="el-GR" altLang="ko-KR" i="1" dirty="0" smtClean="0">
                <a:latin typeface="+mn-ea"/>
                <a:cs typeface="Times New Roman" panose="02020603050405020304" pitchFamily="18" charset="0"/>
              </a:rPr>
              <a:t>τ</a:t>
            </a:r>
            <a:r>
              <a:rPr lang="en-US" altLang="ko-KR" dirty="0" smtClean="0">
                <a:latin typeface="+mn-ea"/>
                <a:cs typeface="Times New Roman" panose="02020603050405020304" pitchFamily="18" charset="0"/>
              </a:rPr>
              <a:t> is a threshold</a:t>
            </a:r>
          </a:p>
          <a:p>
            <a:pPr lvl="2"/>
            <a:endParaRPr lang="en-US" altLang="ko-KR" sz="1000" dirty="0">
              <a:latin typeface="+mn-ea"/>
              <a:cs typeface="Times New Roman" panose="02020603050405020304" pitchFamily="18" charset="0"/>
            </a:endParaRPr>
          </a:p>
          <a:p>
            <a:pPr lvl="2"/>
            <a:r>
              <a:rPr lang="en-US" altLang="ko-KR" dirty="0" smtClean="0">
                <a:latin typeface="+mn-ea"/>
                <a:cs typeface="Times New Roman" panose="02020603050405020304" pitchFamily="18" charset="0"/>
              </a:rPr>
              <a:t>Test statistic</a:t>
            </a:r>
          </a:p>
          <a:p>
            <a:pPr lvl="2"/>
            <a:endParaRPr lang="en-US" altLang="ko-KR" dirty="0">
              <a:latin typeface="+mn-ea"/>
              <a:cs typeface="Times New Roman" panose="02020603050405020304" pitchFamily="18" charset="0"/>
            </a:endParaRPr>
          </a:p>
          <a:p>
            <a:pPr lvl="2"/>
            <a:endParaRPr lang="en-US" altLang="ko-KR" dirty="0" smtClean="0">
              <a:latin typeface="+mn-ea"/>
              <a:cs typeface="Times New Roman" panose="02020603050405020304" pitchFamily="18" charset="0"/>
            </a:endParaRPr>
          </a:p>
          <a:p>
            <a:pPr marL="1371600" lvl="3" indent="0">
              <a:buNone/>
            </a:pPr>
            <a:endParaRPr lang="en-US" altLang="ko-KR" sz="1000" dirty="0" smtClean="0">
              <a:latin typeface="+mn-ea"/>
              <a:cs typeface="Times New Roman" panose="02020603050405020304" pitchFamily="18" charset="0"/>
            </a:endParaRPr>
          </a:p>
          <a:p>
            <a:pPr marL="1371600" lvl="3" indent="0">
              <a:buNone/>
            </a:pPr>
            <a:r>
              <a:rPr lang="en-US" altLang="ko-KR" dirty="0" smtClean="0">
                <a:latin typeface="+mn-ea"/>
                <a:cs typeface="Times New Roman" panose="02020603050405020304" pitchFamily="18" charset="0"/>
              </a:rPr>
              <a:t>where Z(</a:t>
            </a:r>
            <a:r>
              <a:rPr lang="el-GR" altLang="ko-KR" i="1" dirty="0">
                <a:latin typeface="+mn-ea"/>
                <a:cs typeface="Times New Roman" panose="02020603050405020304" pitchFamily="18" charset="0"/>
              </a:rPr>
              <a:t>τ</a:t>
            </a:r>
            <a:r>
              <a:rPr lang="en-US" altLang="ko-KR" dirty="0" smtClean="0">
                <a:latin typeface="+mn-ea"/>
                <a:cs typeface="Times New Roman" panose="02020603050405020304" pitchFamily="18" charset="0"/>
              </a:rPr>
              <a:t>) </a:t>
            </a:r>
            <a:r>
              <a:rPr lang="en-US" altLang="ko-KR" dirty="0">
                <a:latin typeface="+mn-ea"/>
                <a:cs typeface="Times New Roman" panose="02020603050405020304" pitchFamily="18" charset="0"/>
              </a:rPr>
              <a:t>is a </a:t>
            </a:r>
            <a:r>
              <a:rPr lang="en-US" altLang="ko-KR" dirty="0" smtClean="0">
                <a:latin typeface="+mn-ea"/>
                <a:cs typeface="Times New Roman" panose="02020603050405020304" pitchFamily="18" charset="0"/>
              </a:rPr>
              <a:t>z-score of </a:t>
            </a:r>
            <a:r>
              <a:rPr lang="en-US" altLang="ko-KR" i="1" dirty="0" smtClean="0">
                <a:latin typeface="+mn-ea"/>
                <a:cs typeface="Times New Roman" panose="02020603050405020304" pitchFamily="18" charset="0"/>
              </a:rPr>
              <a:t>C</a:t>
            </a:r>
            <a:r>
              <a:rPr lang="en-US" altLang="ko-KR" i="1" baseline="-25000" dirty="0" smtClean="0">
                <a:latin typeface="+mn-ea"/>
                <a:cs typeface="Times New Roman" panose="02020603050405020304" pitchFamily="18" charset="0"/>
              </a:rPr>
              <a:t>i</a:t>
            </a:r>
            <a:endParaRPr lang="en-US" altLang="ko-KR" dirty="0">
              <a:latin typeface="+mn-ea"/>
              <a:cs typeface="Times New Roman" panose="02020603050405020304" pitchFamily="18" charset="0"/>
            </a:endParaRPr>
          </a:p>
          <a:p>
            <a:pPr lvl="3"/>
            <a:r>
              <a:rPr lang="en-US" altLang="ko-KR" dirty="0" smtClean="0">
                <a:latin typeface="+mn-ea"/>
                <a:cs typeface="Times New Roman" panose="02020603050405020304" pitchFamily="18" charset="0"/>
              </a:rPr>
              <a:t>P-value by permutation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Burden-type methods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4572000" y="4270"/>
            <a:ext cx="4572000" cy="5179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4860032" y="61322"/>
            <a:ext cx="20665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800" b="1" dirty="0">
                <a:solidFill>
                  <a:schemeClr val="bg1">
                    <a:lumMod val="50000"/>
                  </a:schemeClr>
                </a:solidFill>
              </a:rPr>
              <a:t>Challenges of rare-variant analysis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400" b="1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800" b="1" dirty="0" smtClean="0">
                <a:solidFill>
                  <a:schemeClr val="bg1"/>
                </a:solidFill>
              </a:rPr>
              <a:t>Review </a:t>
            </a:r>
            <a:r>
              <a:rPr lang="en-US" altLang="ko-KR" sz="800" b="1" dirty="0">
                <a:solidFill>
                  <a:schemeClr val="bg1"/>
                </a:solidFill>
              </a:rPr>
              <a:t>of rare-variants methods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66697" y="-49609"/>
            <a:ext cx="388928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700" b="1" dirty="0" smtClean="0">
                <a:solidFill>
                  <a:schemeClr val="bg1"/>
                </a:solidFill>
              </a:rPr>
              <a:t>Introduction</a:t>
            </a:r>
          </a:p>
          <a:p>
            <a:pPr algn="r"/>
            <a:r>
              <a:rPr lang="en-US" altLang="ko-KR" sz="700" b="1" dirty="0"/>
              <a:t>An overview of rare-variant </a:t>
            </a:r>
            <a:r>
              <a:rPr lang="en-US" altLang="ko-KR" sz="700" b="1" dirty="0" smtClean="0"/>
              <a:t>analysis</a:t>
            </a:r>
          </a:p>
          <a:p>
            <a:pPr algn="r"/>
            <a:r>
              <a:rPr lang="en-US" altLang="ko-KR" sz="700" b="1" dirty="0" smtClean="0">
                <a:solidFill>
                  <a:schemeClr val="bg1"/>
                </a:solidFill>
              </a:rPr>
              <a:t>Family-based </a:t>
            </a:r>
            <a:r>
              <a:rPr lang="en-US" altLang="ko-KR" sz="700" b="1" dirty="0">
                <a:solidFill>
                  <a:schemeClr val="bg1"/>
                </a:solidFill>
              </a:rPr>
              <a:t>rare-variant association test</a:t>
            </a:r>
          </a:p>
          <a:p>
            <a:pPr algn="r"/>
            <a:r>
              <a:rPr lang="en-US" altLang="ko-KR" sz="700" b="1" dirty="0">
                <a:solidFill>
                  <a:schemeClr val="bg1"/>
                </a:solidFill>
              </a:rPr>
              <a:t>Family-based Rare Variant Association Test for X-linked genes</a:t>
            </a:r>
          </a:p>
          <a:p>
            <a:pPr algn="r"/>
            <a:r>
              <a:rPr lang="en-US" altLang="ko-KR" sz="700" b="1" dirty="0">
                <a:solidFill>
                  <a:schemeClr val="bg1"/>
                </a:solidFill>
              </a:rPr>
              <a:t>Summary and </a:t>
            </a:r>
            <a:r>
              <a:rPr lang="en-US" altLang="ko-KR" sz="700" b="1" dirty="0" smtClean="0">
                <a:solidFill>
                  <a:schemeClr val="bg1"/>
                </a:solidFill>
              </a:rPr>
              <a:t>Conclusion</a:t>
            </a:r>
            <a:endParaRPr lang="en-US" altLang="ko-KR" sz="700" b="1" dirty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091496" y="2430413"/>
            <a:ext cx="4980000" cy="10800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33750" y="4590653"/>
            <a:ext cx="2476500" cy="504825"/>
          </a:xfrm>
          <a:prstGeom prst="rect">
            <a:avLst/>
          </a:prstGeom>
        </p:spPr>
      </p:pic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ECC88D7-4FEA-4BFA-A139-DD4401A4C35F}" type="slidenum">
              <a:rPr lang="en-US" altLang="ko-KR" smtClean="0"/>
              <a:pPr>
                <a:defRPr/>
              </a:pPr>
              <a:t>61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708764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내용 개체 틀 1"/>
              <p:cNvSpPr>
                <a:spLocks noGrp="1"/>
              </p:cNvSpPr>
              <p:nvPr>
                <p:ph idx="1"/>
              </p:nvPr>
            </p:nvSpPr>
            <p:spPr>
              <a:xfrm>
                <a:off x="466696" y="1277268"/>
                <a:ext cx="8785824" cy="5536108"/>
              </a:xfrm>
            </p:spPr>
            <p:txBody>
              <a:bodyPr>
                <a:noAutofit/>
              </a:bodyPr>
              <a:lstStyle/>
              <a:p>
                <a:r>
                  <a:rPr lang="en-US" altLang="ko-KR" b="1" dirty="0" smtClean="0"/>
                  <a:t>Family-based Design</a:t>
                </a:r>
              </a:p>
              <a:p>
                <a:pPr lvl="1"/>
                <a:r>
                  <a:rPr lang="en-US" altLang="ko-KR" b="1" dirty="0" smtClean="0"/>
                  <a:t>FPCA (Zhu and </a:t>
                </a:r>
                <a:r>
                  <a:rPr lang="en-US" altLang="ko-KR" b="1" dirty="0" err="1" smtClean="0"/>
                  <a:t>Xiong</a:t>
                </a:r>
                <a:r>
                  <a:rPr lang="en-US" altLang="ko-KR" b="1" dirty="0" smtClean="0"/>
                  <a:t> 2012)</a:t>
                </a:r>
              </a:p>
              <a:p>
                <a:pPr lvl="2"/>
                <a:r>
                  <a:rPr lang="en-US" altLang="ko-KR" dirty="0" smtClean="0"/>
                  <a:t>Test statistic</a:t>
                </a:r>
              </a:p>
              <a:p>
                <a:pPr lvl="2"/>
                <a:endParaRPr lang="en-US" altLang="ko-KR" dirty="0"/>
              </a:p>
              <a:p>
                <a:pPr lvl="2"/>
                <a:endParaRPr lang="en-US" altLang="ko-KR" dirty="0" smtClean="0"/>
              </a:p>
              <a:p>
                <a:pPr lvl="2"/>
                <a:endParaRPr lang="en-US" altLang="ko-KR" dirty="0"/>
              </a:p>
              <a:p>
                <a:pPr lvl="2"/>
                <a:endParaRPr lang="en-US" altLang="ko-KR" dirty="0" smtClean="0"/>
              </a:p>
              <a:p>
                <a:pPr marL="1371600" lvl="3" indent="0">
                  <a:buNone/>
                </a:pPr>
                <a:r>
                  <a:rPr lang="en-US" altLang="ko-KR" dirty="0" smtClean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ko-KR" altLang="ko-KR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𝜉</m:t>
                            </m:r>
                          </m:e>
                        </m:acc>
                      </m:e>
                      <m:sub>
                        <m:r>
                          <m:rPr>
                            <m:nor/>
                          </m:rPr>
                          <a:rPr lang="en-US" altLang="ko-KR"/>
                          <m:t>case</m:t>
                        </m:r>
                      </m:sub>
                    </m:sSub>
                  </m:oMath>
                </a14:m>
                <a:r>
                  <a:rPr lang="en-US" altLang="ko-KR" dirty="0"/>
                  <a:t> </a:t>
                </a:r>
                <a:r>
                  <a:rPr lang="en-US" altLang="ko-KR" dirty="0" smtClean="0"/>
                  <a:t>: the vector of averages </a:t>
                </a:r>
                <a:r>
                  <a:rPr lang="en-US" altLang="ko-KR" dirty="0"/>
                  <a:t>of the functional </a:t>
                </a:r>
                <a:r>
                  <a:rPr lang="en-US" altLang="ko-KR" dirty="0" smtClean="0"/>
                  <a:t>PC </a:t>
                </a:r>
                <a:r>
                  <a:rPr lang="en-US" altLang="ko-KR" dirty="0"/>
                  <a:t>scores</a:t>
                </a:r>
                <a:r>
                  <a:rPr lang="en-US" altLang="ko-KR" sz="1400" dirty="0"/>
                  <a:t> </a:t>
                </a:r>
                <a:r>
                  <a:rPr lang="en-US" altLang="ko-KR" sz="1400" dirty="0" smtClean="0"/>
                  <a:t>(case group)</a:t>
                </a:r>
                <a:endParaRPr lang="en-US" altLang="ko-KR" dirty="0" smtClean="0"/>
              </a:p>
              <a:p>
                <a:pPr marL="1371600" lvl="3" indent="0">
                  <a:buNone/>
                </a:pPr>
                <a:r>
                  <a:rPr lang="en-US" altLang="ko-KR" dirty="0" smtClean="0"/>
                  <a:t>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ko-KR" altLang="ko-KR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𝜉</m:t>
                            </m:r>
                          </m:e>
                        </m:acc>
                      </m:e>
                      <m:sub>
                        <m:r>
                          <m:rPr>
                            <m:nor/>
                          </m:rPr>
                          <a:rPr lang="en-US" altLang="ko-KR"/>
                          <m:t>cont</m:t>
                        </m:r>
                      </m:sub>
                    </m:sSub>
                  </m:oMath>
                </a14:m>
                <a:r>
                  <a:rPr lang="en-US" altLang="ko-KR" dirty="0"/>
                  <a:t> </a:t>
                </a:r>
                <a:r>
                  <a:rPr lang="en-US" altLang="ko-KR" dirty="0" smtClean="0"/>
                  <a:t>: the vector of averages </a:t>
                </a:r>
                <a:r>
                  <a:rPr lang="en-US" altLang="ko-KR" dirty="0"/>
                  <a:t>of the functional </a:t>
                </a:r>
                <a:r>
                  <a:rPr lang="en-US" altLang="ko-KR" dirty="0" smtClean="0"/>
                  <a:t>PC </a:t>
                </a:r>
                <a:r>
                  <a:rPr lang="en-US" altLang="ko-KR" dirty="0"/>
                  <a:t>scores</a:t>
                </a:r>
                <a:r>
                  <a:rPr lang="en-US" altLang="ko-KR" sz="1400" dirty="0"/>
                  <a:t> </a:t>
                </a:r>
                <a:r>
                  <a:rPr lang="en-US" altLang="ko-KR" sz="1400" dirty="0" smtClean="0"/>
                  <a:t>(control group)</a:t>
                </a:r>
              </a:p>
              <a:p>
                <a:pPr marL="1371600" lvl="3" indent="0">
                  <a:buNone/>
                </a:pPr>
                <a:r>
                  <a:rPr lang="en-US" altLang="ko-KR" dirty="0" smtClean="0">
                    <a:solidFill>
                      <a:prstClr val="black"/>
                    </a:solidFill>
                  </a:rPr>
                  <a:t>        </a:t>
                </a:r>
                <a:r>
                  <a:rPr lang="en-US" altLang="ko-KR" dirty="0" err="1" smtClean="0">
                    <a:solidFill>
                      <a:prstClr val="black"/>
                    </a:solidFill>
                  </a:rPr>
                  <a:t>D</a:t>
                </a:r>
                <a:r>
                  <a:rPr lang="en-US" altLang="ko-KR" i="1" baseline="-25000" dirty="0" err="1" smtClean="0">
                    <a:solidFill>
                      <a:prstClr val="black"/>
                    </a:solidFill>
                  </a:rPr>
                  <a:t>r</a:t>
                </a:r>
                <a:r>
                  <a:rPr lang="en-US" altLang="ko-KR" dirty="0" smtClean="0">
                    <a:solidFill>
                      <a:prstClr val="black"/>
                    </a:solidFill>
                  </a:rPr>
                  <a:t> = </a:t>
                </a:r>
                <a:r>
                  <a:rPr lang="en-US" altLang="ko-KR" dirty="0">
                    <a:latin typeface="Times New Roman" panose="02020603050405020304" pitchFamily="18" charset="0"/>
                  </a:rPr>
                  <a:t>[</a:t>
                </a:r>
                <a:r>
                  <a:rPr lang="en-US" altLang="ko-KR" i="1" dirty="0">
                    <a:latin typeface="Times New Roman" panose="02020603050405020304" pitchFamily="18" charset="0"/>
                  </a:rPr>
                  <a:t>u</a:t>
                </a:r>
                <a:r>
                  <a:rPr lang="en-US" altLang="ko-KR" baseline="-25000" dirty="0">
                    <a:latin typeface="Times New Roman" panose="02020603050405020304" pitchFamily="18" charset="0"/>
                  </a:rPr>
                  <a:t>1</a:t>
                </a:r>
                <a:r>
                  <a:rPr lang="en-US" altLang="ko-KR" dirty="0">
                    <a:latin typeface="Times New Roman" panose="02020603050405020304" pitchFamily="18" charset="0"/>
                  </a:rPr>
                  <a:t>, ..., </a:t>
                </a:r>
                <a:r>
                  <a:rPr lang="en-US" altLang="ko-KR" i="1" dirty="0" smtClean="0">
                    <a:latin typeface="Times New Roman" panose="02020603050405020304" pitchFamily="18" charset="0"/>
                  </a:rPr>
                  <a:t>u</a:t>
                </a:r>
                <a:r>
                  <a:rPr lang="en-US" altLang="ko-KR" i="1" baseline="-25000" dirty="0" smtClean="0">
                    <a:latin typeface="Times New Roman" panose="02020603050405020304" pitchFamily="18" charset="0"/>
                  </a:rPr>
                  <a:t>n</a:t>
                </a:r>
                <a:r>
                  <a:rPr lang="en-US" altLang="ko-KR" dirty="0" smtClean="0">
                    <a:latin typeface="Times New Roman" panose="02020603050405020304" pitchFamily="18" charset="0"/>
                  </a:rPr>
                  <a:t>]</a:t>
                </a:r>
                <a:r>
                  <a:rPr lang="en-US" altLang="ko-KR" baseline="30000" dirty="0" smtClean="0">
                    <a:latin typeface="Times New Roman" panose="02020603050405020304" pitchFamily="18" charset="0"/>
                  </a:rPr>
                  <a:t>T</a:t>
                </a:r>
                <a:r>
                  <a:rPr lang="en-US" altLang="ko-KR" dirty="0" smtClean="0">
                    <a:latin typeface="+mn-ea"/>
                  </a:rPr>
                  <a:t>, where</a:t>
                </a:r>
              </a:p>
              <a:p>
                <a:pPr marL="1371600" lvl="3" indent="0">
                  <a:buNone/>
                </a:pPr>
                <a:endParaRPr lang="en-US" altLang="ko-KR" dirty="0">
                  <a:latin typeface="+mn-ea"/>
                </a:endParaRPr>
              </a:p>
              <a:p>
                <a:pPr marL="1371600" lvl="3" indent="0">
                  <a:buNone/>
                </a:pPr>
                <a:r>
                  <a:rPr lang="en-US" altLang="ko-KR" dirty="0">
                    <a:latin typeface="+mn-ea"/>
                  </a:rPr>
                  <a:t> </a:t>
                </a:r>
                <a:r>
                  <a:rPr lang="en-US" altLang="ko-KR" dirty="0" smtClean="0">
                    <a:latin typeface="+mn-ea"/>
                  </a:rPr>
                  <a:t>       </a:t>
                </a:r>
                <a:r>
                  <a:rPr lang="en-US" altLang="ko-KR" dirty="0" err="1" smtClean="0">
                    <a:latin typeface="+mn-ea"/>
                  </a:rPr>
                  <a:t>D</a:t>
                </a:r>
                <a:r>
                  <a:rPr lang="en-US" altLang="ko-KR" i="1" baseline="-25000" dirty="0" err="1" smtClean="0">
                    <a:latin typeface="+mn-ea"/>
                  </a:rPr>
                  <a:t>p</a:t>
                </a:r>
                <a:r>
                  <a:rPr lang="en-US" altLang="ko-KR" dirty="0" smtClean="0">
                    <a:latin typeface="+mn-ea"/>
                  </a:rPr>
                  <a:t> is the nx1 vector that consists of 1s.</a:t>
                </a:r>
              </a:p>
              <a:p>
                <a:pPr marL="1371600" lvl="3" indent="0">
                  <a:buNone/>
                </a:pPr>
                <a:r>
                  <a:rPr lang="en-US" altLang="ko-KR" dirty="0">
                    <a:latin typeface="+mn-ea"/>
                  </a:rPr>
                  <a:t> </a:t>
                </a:r>
                <a:r>
                  <a:rPr lang="en-US" altLang="ko-KR" dirty="0" smtClean="0">
                    <a:latin typeface="+mn-ea"/>
                  </a:rPr>
                  <a:t>      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ko-KR" b="1">
                        <a:latin typeface="Times New Roman" panose="02020603050405020304" pitchFamily="18" charset="0"/>
                      </a:rPr>
                      <m:t>Φ</m:t>
                    </m:r>
                  </m:oMath>
                </a14:m>
                <a:r>
                  <a:rPr lang="en-US" altLang="ko-KR" dirty="0" smtClean="0">
                    <a:latin typeface="+mn-ea"/>
                  </a:rPr>
                  <a:t> is the kinship matrix.</a:t>
                </a:r>
              </a:p>
              <a:p>
                <a:pPr marL="1371600" lvl="3" indent="0">
                  <a:buNone/>
                </a:pPr>
                <a:r>
                  <a:rPr lang="en-US" altLang="ko-KR" dirty="0">
                    <a:latin typeface="+mn-ea"/>
                  </a:rPr>
                  <a:t> </a:t>
                </a:r>
                <a:r>
                  <a:rPr lang="en-US" altLang="ko-KR" dirty="0" smtClean="0">
                    <a:latin typeface="+mn-ea"/>
                  </a:rPr>
                  <a:t>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altLang="ko-KR">
                            <a:latin typeface="Times New Roman" panose="02020603050405020304" pitchFamily="18" charset="0"/>
                          </a:rPr>
                          <m:t>Σ</m:t>
                        </m:r>
                      </m:e>
                      <m:sub>
                        <m:r>
                          <m:rPr>
                            <m:nor/>
                          </m:rPr>
                          <a:rPr lang="en-US" altLang="ko-KR" i="1">
                            <a:latin typeface="Times New Roman" panose="02020603050405020304" pitchFamily="18" charset="0"/>
                          </a:rPr>
                          <m:t>FPCA</m:t>
                        </m:r>
                      </m:sub>
                    </m:sSub>
                  </m:oMath>
                </a14:m>
                <a:r>
                  <a:rPr lang="en-US" altLang="ko-KR" dirty="0">
                    <a:latin typeface="+mn-ea"/>
                  </a:rPr>
                  <a:t> is defined </a:t>
                </a:r>
                <a:r>
                  <a:rPr lang="en-US" altLang="ko-KR" dirty="0" smtClean="0">
                    <a:latin typeface="+mn-ea"/>
                  </a:rPr>
                  <a:t>as</a:t>
                </a:r>
              </a:p>
              <a:p>
                <a:pPr marL="1371600" lvl="3" indent="0">
                  <a:buNone/>
                </a:pPr>
                <a:endParaRPr lang="en-US" altLang="ko-KR" dirty="0" smtClean="0">
                  <a:latin typeface="+mn-ea"/>
                </a:endParaRPr>
              </a:p>
              <a:p>
                <a:pPr marL="1371600" lvl="3" indent="0">
                  <a:buNone/>
                </a:pPr>
                <a:r>
                  <a:rPr lang="en-US" altLang="ko-KR" dirty="0" smtClean="0"/>
                  <a:t>      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ko-KR" altLang="ko-K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nor/>
                          </m:rPr>
                          <a:rPr lang="en-US" altLang="ko-KR" i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σ</m:t>
                        </m:r>
                      </m:e>
                      <m:sub>
                        <m:r>
                          <m:rPr>
                            <m:nor/>
                          </m:rPr>
                          <a:rPr lang="en-US" altLang="ko-KR" i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jk</m:t>
                        </m:r>
                      </m:sub>
                      <m:sup>
                        <m:r>
                          <m:rPr>
                            <m:nor/>
                          </m:rPr>
                          <a:rPr lang="en-US" altLang="ko-KR" i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ξ</m:t>
                        </m:r>
                      </m:sup>
                    </m:sSubSup>
                  </m:oMath>
                </a14:m>
                <a:r>
                  <a:rPr lang="en-US" altLang="ko-KR" dirty="0"/>
                  <a:t> is a covariance between two functional </a:t>
                </a:r>
                <a:r>
                  <a:rPr lang="en-US" altLang="ko-KR" dirty="0" smtClean="0"/>
                  <a:t>PC </a:t>
                </a:r>
                <a:r>
                  <a:rPr lang="en-US" altLang="ko-KR" dirty="0"/>
                  <a:t>scores</a:t>
                </a:r>
                <a:endParaRPr lang="en-US" altLang="ko-KR" dirty="0" smtClean="0">
                  <a:latin typeface="+mn-ea"/>
                </a:endParaRPr>
              </a:p>
            </p:txBody>
          </p:sp>
        </mc:Choice>
        <mc:Fallback xmlns="">
          <p:sp>
            <p:nvSpPr>
              <p:cNvPr id="2" name="내용 개체 틀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6696" y="1277268"/>
                <a:ext cx="8785824" cy="5536108"/>
              </a:xfrm>
              <a:blipFill rotWithShape="0">
                <a:blip r:embed="rId2"/>
                <a:stretch>
                  <a:fillRect l="-972" t="-88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Burden-type methods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4572000" y="4270"/>
            <a:ext cx="4572000" cy="5179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4860032" y="61322"/>
            <a:ext cx="20665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800" b="1" dirty="0">
                <a:solidFill>
                  <a:schemeClr val="bg1">
                    <a:lumMod val="50000"/>
                  </a:schemeClr>
                </a:solidFill>
              </a:rPr>
              <a:t>Challenges of rare-variant analysis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400" b="1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800" b="1" dirty="0" smtClean="0">
                <a:solidFill>
                  <a:schemeClr val="bg1"/>
                </a:solidFill>
              </a:rPr>
              <a:t>Review </a:t>
            </a:r>
            <a:r>
              <a:rPr lang="en-US" altLang="ko-KR" sz="800" b="1" dirty="0">
                <a:solidFill>
                  <a:schemeClr val="bg1"/>
                </a:solidFill>
              </a:rPr>
              <a:t>of rare-variants methods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66697" y="-49609"/>
            <a:ext cx="388928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700" b="1" dirty="0" smtClean="0">
                <a:solidFill>
                  <a:schemeClr val="bg1"/>
                </a:solidFill>
              </a:rPr>
              <a:t>Introduction</a:t>
            </a:r>
          </a:p>
          <a:p>
            <a:pPr algn="r"/>
            <a:r>
              <a:rPr lang="en-US" altLang="ko-KR" sz="700" b="1" dirty="0"/>
              <a:t>An overview of rare-variant </a:t>
            </a:r>
            <a:r>
              <a:rPr lang="en-US" altLang="ko-KR" sz="700" b="1" dirty="0" smtClean="0"/>
              <a:t>analysis</a:t>
            </a:r>
          </a:p>
          <a:p>
            <a:pPr algn="r"/>
            <a:r>
              <a:rPr lang="en-US" altLang="ko-KR" sz="700" b="1" dirty="0" smtClean="0">
                <a:solidFill>
                  <a:schemeClr val="bg1"/>
                </a:solidFill>
              </a:rPr>
              <a:t>Family-based </a:t>
            </a:r>
            <a:r>
              <a:rPr lang="en-US" altLang="ko-KR" sz="700" b="1" dirty="0">
                <a:solidFill>
                  <a:schemeClr val="bg1"/>
                </a:solidFill>
              </a:rPr>
              <a:t>rare-variant association test</a:t>
            </a:r>
          </a:p>
          <a:p>
            <a:pPr algn="r"/>
            <a:r>
              <a:rPr lang="en-US" altLang="ko-KR" sz="700" b="1" dirty="0">
                <a:solidFill>
                  <a:schemeClr val="bg1"/>
                </a:solidFill>
              </a:rPr>
              <a:t>Family-based Rare Variant Association Test for X-linked genes</a:t>
            </a:r>
          </a:p>
          <a:p>
            <a:pPr algn="r"/>
            <a:r>
              <a:rPr lang="en-US" altLang="ko-KR" sz="700" b="1" dirty="0">
                <a:solidFill>
                  <a:schemeClr val="bg1"/>
                </a:solidFill>
              </a:rPr>
              <a:t>Summary and </a:t>
            </a:r>
            <a:r>
              <a:rPr lang="en-US" altLang="ko-KR" sz="700" b="1" dirty="0" smtClean="0">
                <a:solidFill>
                  <a:schemeClr val="bg1"/>
                </a:solidFill>
              </a:rPr>
              <a:t>Conclusion</a:t>
            </a:r>
            <a:endParaRPr lang="en-US" altLang="ko-KR" sz="700" b="1" dirty="0">
              <a:solidFill>
                <a:schemeClr val="bg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037375" y="2430413"/>
            <a:ext cx="5069250" cy="10800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698000" y="4374508"/>
            <a:ext cx="2160000" cy="54000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859608" y="5238603"/>
            <a:ext cx="2362500" cy="1080000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ECC88D7-4FEA-4BFA-A139-DD4401A4C35F}" type="slidenum">
              <a:rPr lang="en-US" altLang="ko-KR" smtClean="0"/>
              <a:pPr>
                <a:defRPr/>
              </a:pPr>
              <a:t>62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796527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내용 개체 틀 1"/>
              <p:cNvSpPr>
                <a:spLocks noGrp="1"/>
              </p:cNvSpPr>
              <p:nvPr>
                <p:ph idx="1"/>
              </p:nvPr>
            </p:nvSpPr>
            <p:spPr>
              <a:xfrm>
                <a:off x="466696" y="1277268"/>
                <a:ext cx="9001848" cy="5536108"/>
              </a:xfrm>
            </p:spPr>
            <p:txBody>
              <a:bodyPr>
                <a:noAutofit/>
              </a:bodyPr>
              <a:lstStyle/>
              <a:p>
                <a:r>
                  <a:rPr lang="en-US" altLang="ko-KR" b="1" dirty="0" smtClean="0"/>
                  <a:t>Family-based Design</a:t>
                </a:r>
              </a:p>
              <a:p>
                <a:pPr lvl="1"/>
                <a:r>
                  <a:rPr lang="en-US" altLang="ko-KR" b="1" dirty="0" smtClean="0"/>
                  <a:t>PedCMC (Zhu and </a:t>
                </a:r>
                <a:r>
                  <a:rPr lang="en-US" altLang="ko-KR" b="1" dirty="0" err="1" smtClean="0"/>
                  <a:t>Xiong</a:t>
                </a:r>
                <a:r>
                  <a:rPr lang="en-US" altLang="ko-KR" b="1" dirty="0" smtClean="0"/>
                  <a:t> 2012)</a:t>
                </a:r>
              </a:p>
              <a:p>
                <a:pPr lvl="2"/>
                <a:r>
                  <a:rPr lang="en-US" altLang="ko-KR" dirty="0" smtClean="0"/>
                  <a:t>Test statistic</a:t>
                </a:r>
              </a:p>
              <a:p>
                <a:pPr lvl="2"/>
                <a:endParaRPr lang="en-US" altLang="ko-KR" dirty="0"/>
              </a:p>
              <a:p>
                <a:pPr lvl="2"/>
                <a:endParaRPr lang="en-US" altLang="ko-KR" dirty="0" smtClean="0"/>
              </a:p>
              <a:p>
                <a:pPr lvl="2"/>
                <a:endParaRPr lang="en-US" altLang="ko-KR" dirty="0"/>
              </a:p>
              <a:p>
                <a:pPr lvl="2"/>
                <a:endParaRPr lang="en-US" altLang="ko-KR" dirty="0" smtClean="0"/>
              </a:p>
              <a:p>
                <a:pPr marL="1162050" lvl="3" indent="0">
                  <a:buNone/>
                </a:pPr>
                <a:r>
                  <a:rPr lang="en-US" altLang="ko-KR" dirty="0" smtClean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ko-KR" altLang="ko-KR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nor/>
                              </m:rPr>
                              <a:rPr lang="en-US" altLang="ko-KR" i="1">
                                <a:latin typeface="Times New Roman" panose="02020603050405020304" pitchFamily="18" charset="0"/>
                              </a:rPr>
                              <m:t>V</m:t>
                            </m:r>
                          </m:e>
                        </m:acc>
                      </m:e>
                      <m:sub>
                        <m:r>
                          <m:rPr>
                            <m:nor/>
                          </m:rPr>
                          <a:rPr lang="en-US" altLang="ko-KR">
                            <a:latin typeface="Times New Roman" panose="02020603050405020304" pitchFamily="18" charset="0"/>
                          </a:rPr>
                          <m:t>case</m:t>
                        </m:r>
                      </m:sub>
                    </m:sSub>
                  </m:oMath>
                </a14:m>
                <a:r>
                  <a:rPr lang="en-US" altLang="ko-KR" dirty="0" smtClean="0"/>
                  <a:t>: the averages </a:t>
                </a:r>
                <a:r>
                  <a:rPr lang="en-US" altLang="ko-KR" dirty="0"/>
                  <a:t>of the </a:t>
                </a:r>
                <a:r>
                  <a:rPr lang="en-US" altLang="ko-KR" dirty="0" smtClean="0"/>
                  <a:t>indicator variables</a:t>
                </a:r>
                <a:r>
                  <a:rPr lang="en-US" altLang="ko-KR" sz="1400" dirty="0" smtClean="0"/>
                  <a:t> (case group)</a:t>
                </a:r>
                <a:endParaRPr lang="en-US" altLang="ko-KR" dirty="0" smtClean="0"/>
              </a:p>
              <a:p>
                <a:pPr marL="1162050" lvl="3" indent="0">
                  <a:buNone/>
                </a:pPr>
                <a:r>
                  <a:rPr lang="en-US" altLang="ko-KR" dirty="0" smtClean="0">
                    <a:ea typeface="Cambria Math" panose="02040503050406030204" pitchFamily="18" charset="0"/>
                    <a:cs typeface="Times New Roman" panose="02020603050405020304" pitchFamily="18" charset="0"/>
                  </a:rPr>
                  <a:t>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ko-KR" altLang="ko-KR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nor/>
                              </m:rPr>
                              <a:rPr lang="en-US" altLang="ko-KR" i="1">
                                <a:latin typeface="Times New Roman" panose="02020603050405020304" pitchFamily="18" charset="0"/>
                              </a:rPr>
                              <m:t>V</m:t>
                            </m:r>
                          </m:e>
                        </m:acc>
                      </m:e>
                      <m:sub>
                        <m:r>
                          <m:rPr>
                            <m:nor/>
                          </m:rPr>
                          <a:rPr lang="en-US" altLang="ko-KR">
                            <a:latin typeface="Times New Roman" panose="02020603050405020304" pitchFamily="18" charset="0"/>
                          </a:rPr>
                          <m:t>cont</m:t>
                        </m:r>
                      </m:sub>
                    </m:sSub>
                  </m:oMath>
                </a14:m>
                <a:r>
                  <a:rPr lang="en-US" altLang="ko-KR" dirty="0" smtClean="0"/>
                  <a:t>: the averages </a:t>
                </a:r>
                <a:r>
                  <a:rPr lang="en-US" altLang="ko-KR" dirty="0"/>
                  <a:t>of the </a:t>
                </a:r>
                <a:r>
                  <a:rPr lang="en-US" altLang="ko-KR" dirty="0" smtClean="0"/>
                  <a:t>indicator variables</a:t>
                </a:r>
                <a:r>
                  <a:rPr lang="en-US" altLang="ko-KR" sz="1400" dirty="0" smtClean="0"/>
                  <a:t> (control group)</a:t>
                </a:r>
              </a:p>
              <a:p>
                <a:pPr marL="1162050" lvl="3" indent="0">
                  <a:buNone/>
                </a:pPr>
                <a:r>
                  <a:rPr lang="en-US" altLang="ko-KR" dirty="0" smtClean="0"/>
                  <a:t>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ko-KR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nor/>
                              </m:rPr>
                              <a:rPr lang="en-US" altLang="ko-KR" b="0" i="1" smtClean="0">
                                <a:latin typeface="Times New Roman" panose="02020603050405020304" pitchFamily="18" charset="0"/>
                              </a:rPr>
                              <m:t>G</m:t>
                            </m:r>
                          </m:e>
                        </m:acc>
                      </m:e>
                      <m:sub>
                        <m:r>
                          <m:rPr>
                            <m:nor/>
                          </m:rPr>
                          <a:rPr lang="en-US" altLang="ko-KR">
                            <a:latin typeface="Times New Roman" panose="02020603050405020304" pitchFamily="18" charset="0"/>
                          </a:rPr>
                          <m:t>case</m:t>
                        </m:r>
                      </m:sub>
                    </m:sSub>
                  </m:oMath>
                </a14:m>
                <a:r>
                  <a:rPr lang="en-US" altLang="ko-KR" dirty="0"/>
                  <a:t>: the averages of the indicator </a:t>
                </a:r>
                <a:r>
                  <a:rPr lang="en-US" altLang="ko-KR" dirty="0" smtClean="0"/>
                  <a:t>variables for genotype</a:t>
                </a:r>
                <a:r>
                  <a:rPr lang="en-US" altLang="ko-KR" sz="1400" dirty="0" smtClean="0"/>
                  <a:t> </a:t>
                </a:r>
                <a:r>
                  <a:rPr lang="en-US" altLang="ko-KR" sz="1400" dirty="0"/>
                  <a:t>(case group)</a:t>
                </a:r>
                <a:endParaRPr lang="en-US" altLang="ko-KR" dirty="0"/>
              </a:p>
              <a:p>
                <a:pPr marL="1162050" lvl="3" indent="0">
                  <a:buNone/>
                </a:pPr>
                <a:r>
                  <a:rPr lang="en-US" altLang="ko-KR" dirty="0">
                    <a:ea typeface="Cambria Math" panose="02040503050406030204" pitchFamily="18" charset="0"/>
                    <a:cs typeface="Times New Roman" panose="02020603050405020304" pitchFamily="18" charset="0"/>
                  </a:rPr>
                  <a:t>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ko-KR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nor/>
                              </m:rPr>
                              <a:rPr lang="en-US" altLang="ko-KR" b="0" i="1" smtClean="0">
                                <a:latin typeface="Times New Roman" panose="02020603050405020304" pitchFamily="18" charset="0"/>
                              </a:rPr>
                              <m:t>G</m:t>
                            </m:r>
                          </m:e>
                        </m:acc>
                      </m:e>
                      <m:sub>
                        <m:r>
                          <m:rPr>
                            <m:nor/>
                          </m:rPr>
                          <a:rPr lang="en-US" altLang="ko-KR">
                            <a:latin typeface="Times New Roman" panose="02020603050405020304" pitchFamily="18" charset="0"/>
                          </a:rPr>
                          <m:t>cont</m:t>
                        </m:r>
                      </m:sub>
                    </m:sSub>
                  </m:oMath>
                </a14:m>
                <a:r>
                  <a:rPr lang="en-US" altLang="ko-KR" dirty="0"/>
                  <a:t>: the averages of the indicator variables for </a:t>
                </a:r>
                <a:r>
                  <a:rPr lang="en-US" altLang="ko-KR" dirty="0" smtClean="0"/>
                  <a:t>genotype </a:t>
                </a:r>
                <a:r>
                  <a:rPr lang="en-US" altLang="ko-KR" sz="1400" dirty="0" smtClean="0"/>
                  <a:t>(control </a:t>
                </a:r>
                <a:r>
                  <a:rPr lang="en-US" altLang="ko-KR" sz="1400" dirty="0"/>
                  <a:t>group</a:t>
                </a:r>
                <a:r>
                  <a:rPr lang="en-US" altLang="ko-KR" sz="1400" dirty="0" smtClean="0"/>
                  <a:t>)</a:t>
                </a:r>
                <a:endParaRPr lang="en-US" altLang="ko-KR" dirty="0" smtClean="0">
                  <a:latin typeface="+mn-ea"/>
                </a:endParaRPr>
              </a:p>
              <a:p>
                <a:pPr marL="1162050" lvl="3" indent="0">
                  <a:buNone/>
                </a:pPr>
                <a:r>
                  <a:rPr lang="en-US" altLang="ko-KR" dirty="0" smtClean="0">
                    <a:latin typeface="+mn-ea"/>
                  </a:rPr>
                  <a:t>         </a:t>
                </a:r>
                <a:r>
                  <a:rPr lang="en-US" altLang="ko-KR" i="1" dirty="0" smtClean="0">
                    <a:latin typeface="+mn-ea"/>
                  </a:rPr>
                  <a:t>k</a:t>
                </a:r>
                <a:r>
                  <a:rPr lang="en-US" altLang="ko-KR" dirty="0" smtClean="0">
                    <a:latin typeface="+mn-ea"/>
                  </a:rPr>
                  <a:t> variants are classified as </a:t>
                </a:r>
              </a:p>
              <a:p>
                <a:pPr marL="2362200" lvl="5" indent="-285750"/>
                <a:r>
                  <a:rPr lang="en-US" altLang="ko-KR" sz="1400" i="1" dirty="0" smtClean="0">
                    <a:latin typeface="+mn-ea"/>
                  </a:rPr>
                  <a:t>k</a:t>
                </a:r>
                <a:r>
                  <a:rPr lang="en-US" altLang="ko-KR" sz="1400" baseline="-25000" dirty="0" smtClean="0">
                    <a:latin typeface="+mn-ea"/>
                  </a:rPr>
                  <a:t>1</a:t>
                </a:r>
                <a:r>
                  <a:rPr lang="en-US" altLang="ko-KR" sz="1400" dirty="0" smtClean="0">
                    <a:latin typeface="+mn-ea"/>
                  </a:rPr>
                  <a:t> groups of rare variants </a:t>
                </a:r>
              </a:p>
              <a:p>
                <a:pPr marL="2362200" lvl="5" indent="-285750"/>
                <a:r>
                  <a:rPr lang="en-US" altLang="ko-KR" sz="1400" i="1" dirty="0" smtClean="0">
                    <a:latin typeface="+mn-ea"/>
                  </a:rPr>
                  <a:t>k</a:t>
                </a:r>
                <a:r>
                  <a:rPr lang="en-US" altLang="ko-KR" sz="1400" baseline="-25000" dirty="0" smtClean="0">
                    <a:latin typeface="+mn-ea"/>
                  </a:rPr>
                  <a:t>2</a:t>
                </a:r>
                <a:r>
                  <a:rPr lang="en-US" altLang="ko-KR" sz="1400" dirty="0" smtClean="0">
                    <a:latin typeface="+mn-ea"/>
                  </a:rPr>
                  <a:t> </a:t>
                </a:r>
                <a:r>
                  <a:rPr lang="en-US" altLang="ko-KR" sz="1400" dirty="0">
                    <a:latin typeface="+mn-ea"/>
                  </a:rPr>
                  <a:t>groups of </a:t>
                </a:r>
                <a:r>
                  <a:rPr lang="en-US" altLang="ko-KR" sz="1400" dirty="0" smtClean="0">
                    <a:latin typeface="+mn-ea"/>
                  </a:rPr>
                  <a:t>common variants sites</a:t>
                </a:r>
              </a:p>
              <a:p>
                <a:pPr marL="1162050" lvl="3" indent="0">
                  <a:buNone/>
                </a:pPr>
                <a:r>
                  <a:rPr lang="en-US" altLang="ko-KR" dirty="0" smtClean="0">
                    <a:latin typeface="+mn-ea"/>
                  </a:rPr>
                  <a:t>	</a:t>
                </a:r>
                <a:r>
                  <a:rPr lang="ko-KR" altLang="ko-KR" dirty="0"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altLang="ko-KR">
                            <a:latin typeface="Times New Roman" panose="02020603050405020304" pitchFamily="18" charset="0"/>
                          </a:rPr>
                          <m:t>Σ</m:t>
                        </m:r>
                      </m:e>
                      <m:sub>
                        <m:sSub>
                          <m:sSubPr>
                            <m:ctrlPr>
                              <a:rPr lang="ko-KR" altLang="ko-KR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en-US" altLang="ko-KR" i="1">
                                <a:latin typeface="Times New Roman" panose="02020603050405020304" pitchFamily="18" charset="0"/>
                              </a:rPr>
                              <m:t>k</m:t>
                            </m:r>
                          </m:e>
                          <m:sub>
                            <m:r>
                              <m:rPr>
                                <m:nor/>
                              </m:rPr>
                              <a:rPr lang="en-US" altLang="ko-KR">
                                <a:latin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m:rPr>
                        <m:nor/>
                      </m:rPr>
                      <a:rPr lang="en-US" altLang="ko-KR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ko-KR">
                        <a:latin typeface="Times New Roman" panose="020206030504050203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altLang="ko-KR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ko-KR">
                        <a:latin typeface="Times New Roman" panose="02020603050405020304" pitchFamily="18" charset="0"/>
                      </a:rPr>
                      <m:t>diag</m:t>
                    </m:r>
                    <m:d>
                      <m:dPr>
                        <m:ctrlPr>
                          <a:rPr lang="ko-KR" altLang="ko-KR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ko-KR" altLang="ko-KR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nor/>
                              </m:rPr>
                              <a:rPr lang="en-US" altLang="ko-KR" i="1">
                                <a:latin typeface="Times New Roman" panose="02020603050405020304" pitchFamily="18" charset="0"/>
                              </a:rPr>
                              <m:t>σ</m:t>
                            </m:r>
                          </m:e>
                          <m:sub>
                            <m:r>
                              <m:rPr>
                                <m:nor/>
                              </m:rPr>
                              <a:rPr lang="en-US" altLang="ko-KR">
                                <a:latin typeface="Times New Roman" panose="020206030504050203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m:rPr>
                                <m:nor/>
                              </m:rPr>
                              <a:rPr lang="en-US" altLang="ko-KR">
                                <a:latin typeface="Times New Roman" panose="020206030504050203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m:rPr>
                            <m:nor/>
                          </m:rPr>
                          <a:rPr lang="en-US" altLang="ko-KR">
                            <a:latin typeface="Times New Roman" panose="02020603050405020304" pitchFamily="18" charset="0"/>
                          </a:rPr>
                          <m:t>,  </m:t>
                        </m:r>
                        <m:sSubSup>
                          <m:sSubSupPr>
                            <m:ctrlPr>
                              <a:rPr lang="ko-KR" altLang="ko-KR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nor/>
                              </m:rPr>
                              <a:rPr lang="en-US" altLang="ko-KR" i="1">
                                <a:latin typeface="Times New Roman" panose="02020603050405020304" pitchFamily="18" charset="0"/>
                              </a:rPr>
                              <m:t>σ</m:t>
                            </m:r>
                          </m:e>
                          <m:sub>
                            <m:r>
                              <m:rPr>
                                <m:nor/>
                              </m:rPr>
                              <a:rPr lang="en-US" altLang="ko-KR">
                                <a:latin typeface="Times New Roman" panose="020206030504050203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m:rPr>
                                <m:nor/>
                              </m:rPr>
                              <a:rPr lang="en-US" altLang="ko-KR">
                                <a:latin typeface="Times New Roman" panose="020206030504050203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m:rPr>
                            <m:nor/>
                          </m:rPr>
                          <a:rPr lang="en-US" altLang="ko-KR">
                            <a:latin typeface="Times New Roman" panose="02020603050405020304" pitchFamily="18" charset="0"/>
                          </a:rPr>
                          <m:t>,  …,  </m:t>
                        </m:r>
                        <m:sSubSup>
                          <m:sSubSupPr>
                            <m:ctrlPr>
                              <a:rPr lang="ko-KR" altLang="ko-KR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nor/>
                              </m:rPr>
                              <a:rPr lang="en-US" altLang="ko-KR" i="1">
                                <a:latin typeface="Times New Roman" panose="02020603050405020304" pitchFamily="18" charset="0"/>
                              </a:rPr>
                              <m:t>σ</m:t>
                            </m:r>
                          </m:e>
                          <m:sub>
                            <m:sSub>
                              <m:sSubPr>
                                <m:ctrlPr>
                                  <a:rPr lang="ko-KR" altLang="ko-KR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nor/>
                                  </m:rPr>
                                  <a:rPr lang="en-US" altLang="ko-KR" i="1">
                                    <a:latin typeface="Times New Roman" panose="02020603050405020304" pitchFamily="18" charset="0"/>
                                  </a:rPr>
                                  <m:t>k</m:t>
                                </m:r>
                              </m:e>
                              <m:sub>
                                <m:r>
                                  <m:rPr>
                                    <m:nor/>
                                  </m:rPr>
                                  <a:rPr lang="en-US" altLang="ko-KR">
                                    <a:latin typeface="Times New Roman" panose="02020603050405020304" pitchFamily="18" charset="0"/>
                                  </a:rPr>
                                  <m:t>1</m:t>
                                </m:r>
                              </m:sub>
                            </m:sSub>
                          </m:sub>
                          <m:sup>
                            <m:r>
                              <m:rPr>
                                <m:nor/>
                              </m:rPr>
                              <a:rPr lang="en-US" altLang="ko-KR">
                                <a:latin typeface="Times New Roman" panose="02020603050405020304" pitchFamily="18" charset="0"/>
                              </a:rPr>
                              <m:t>2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US" altLang="ko-KR" dirty="0" smtClean="0">
                    <a:latin typeface="+mn-ea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altLang="ko-KR">
                            <a:latin typeface="Times New Roman" panose="02020603050405020304" pitchFamily="18" charset="0"/>
                          </a:rPr>
                          <m:t>Σ</m:t>
                        </m:r>
                      </m:e>
                      <m:sub>
                        <m:sSub>
                          <m:sSubPr>
                            <m:ctrlPr>
                              <a:rPr lang="ko-KR" altLang="ko-KR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en-US" altLang="ko-KR" i="1">
                                <a:latin typeface="Times New Roman" panose="02020603050405020304" pitchFamily="18" charset="0"/>
                              </a:rPr>
                              <m:t>k</m:t>
                            </m:r>
                          </m:e>
                          <m:sub>
                            <m:r>
                              <m:rPr>
                                <m:nor/>
                              </m:rPr>
                              <a:rPr lang="en-US" altLang="ko-KR">
                                <a:latin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m:rPr>
                        <m:nor/>
                      </m:rPr>
                      <a:rPr lang="en-US" altLang="ko-KR">
                        <a:latin typeface="Times New Roman" panose="020206030504050203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ko-KR" altLang="ko-KR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ko-KR" altLang="ko-KR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ko-KR" altLang="ko-KR" i="1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nor/>
                                    </m:rPr>
                                    <a:rPr lang="en-US" altLang="ko-KR" i="1">
                                      <a:latin typeface="Times New Roman" panose="02020603050405020304" pitchFamily="18" charset="0"/>
                                    </a:rPr>
                                    <m:t>σ</m:t>
                                  </m:r>
                                </m:e>
                                <m:sub>
                                  <m:r>
                                    <m:rPr>
                                      <m:nor/>
                                    </m:rPr>
                                    <a:rPr lang="en-US" altLang="ko-KR">
                                      <a:latin typeface="Times New Roman" panose="020206030504050203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  <m:e>
                              <m:r>
                                <m:rPr>
                                  <m:nor/>
                                </m:rPr>
                                <a:rPr lang="en-US" altLang="ko-KR">
                                  <a:latin typeface="MS Mincho" panose="02020609040205080304" pitchFamily="49" charset="-128"/>
                                  <a:cs typeface="MS Mincho" panose="02020609040205080304" pitchFamily="49" charset="-128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ko-KR" altLang="ko-KR" i="1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nor/>
                                    </m:rPr>
                                    <a:rPr lang="en-US" altLang="ko-KR" i="1">
                                      <a:latin typeface="Times New Roman" panose="02020603050405020304" pitchFamily="18" charset="0"/>
                                    </a:rPr>
                                    <m:t>σ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ko-KR" altLang="ko-KR" i="1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n-US" altLang="ko-KR">
                                          <a:latin typeface="Times New Roman" panose="02020603050405020304" pitchFamily="18" charset="0"/>
                                        </a:rPr>
                                        <m:t>1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 lang="en-US" altLang="ko-KR" i="1">
                                          <a:latin typeface="Times New Roman" panose="02020603050405020304" pitchFamily="18" charset="0"/>
                                        </a:rPr>
                                        <m:t>k</m:t>
                                      </m:r>
                                    </m:e>
                                    <m:sub>
                                      <m:r>
                                        <m:rPr>
                                          <m:nor/>
                                        </m:rPr>
                                        <a:rPr lang="en-US" altLang="ko-KR">
                                          <a:latin typeface="Times New Roman" panose="020206030504050203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m:rPr>
                                  <m:nor/>
                                </m:rPr>
                                <a:rPr lang="en-US" altLang="ko-KR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m:rPr>
                                  <m:nor/>
                                </m:rPr>
                                <a:rPr lang="en-US" altLang="ko-KR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⋱</m:t>
                              </m:r>
                            </m:e>
                            <m:e>
                              <m:r>
                                <m:rPr>
                                  <m:nor/>
                                </m:rPr>
                                <a:rPr lang="en-US" altLang="ko-KR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ko-KR" altLang="ko-KR" i="1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nor/>
                                    </m:rPr>
                                    <a:rPr lang="en-US" altLang="ko-KR" i="1">
                                      <a:latin typeface="Times New Roman" panose="02020603050405020304" pitchFamily="18" charset="0"/>
                                    </a:rPr>
                                    <m:t>σ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ko-KR" altLang="ko-KR" i="1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n-US" altLang="ko-KR" i="1">
                                          <a:latin typeface="Times New Roman" panose="02020603050405020304" pitchFamily="18" charset="0"/>
                                        </a:rPr>
                                        <m:t>k</m:t>
                                      </m:r>
                                    </m:e>
                                    <m:sub>
                                      <m:r>
                                        <m:rPr>
                                          <m:nor/>
                                        </m:rPr>
                                        <a:rPr lang="en-US" altLang="ko-KR">
                                          <a:latin typeface="Times New Roman" panose="020206030504050203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m:rPr>
                                      <m:nor/>
                                    </m:rPr>
                                    <a:rPr lang="en-US" altLang="ko-KR">
                                      <a:latin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r>
                                <m:rPr>
                                  <m:nor/>
                                </m:rPr>
                                <a:rPr lang="en-US" altLang="ko-KR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ko-KR" altLang="ko-KR" i="1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nor/>
                                    </m:rPr>
                                    <a:rPr lang="en-US" altLang="ko-KR" i="1">
                                      <a:latin typeface="Times New Roman" panose="02020603050405020304" pitchFamily="18" charset="0"/>
                                    </a:rPr>
                                    <m:t>σ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ko-KR" altLang="ko-KR" i="1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n-US" altLang="ko-KR" i="1">
                                          <a:latin typeface="Times New Roman" panose="02020603050405020304" pitchFamily="18" charset="0"/>
                                        </a:rPr>
                                        <m:t>k</m:t>
                                      </m:r>
                                    </m:e>
                                    <m:sub>
                                      <m:r>
                                        <m:rPr>
                                          <m:nor/>
                                        </m:rPr>
                                        <a:rPr lang="en-US" altLang="ko-KR">
                                          <a:latin typeface="Times New Roman" panose="020206030504050203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ko-KR" altLang="ko-KR" i="1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n-US" altLang="ko-KR" i="1">
                                          <a:latin typeface="Times New Roman" panose="02020603050405020304" pitchFamily="18" charset="0"/>
                                        </a:rPr>
                                        <m:t>k</m:t>
                                      </m:r>
                                    </m:e>
                                    <m:sub>
                                      <m:r>
                                        <m:rPr>
                                          <m:nor/>
                                        </m:rPr>
                                        <a:rPr lang="en-US" altLang="ko-KR">
                                          <a:latin typeface="Times New Roman" panose="020206030504050203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altLang="ko-KR" dirty="0" smtClean="0">
                  <a:latin typeface="+mn-ea"/>
                </a:endParaRPr>
              </a:p>
            </p:txBody>
          </p:sp>
        </mc:Choice>
        <mc:Fallback xmlns="">
          <p:sp>
            <p:nvSpPr>
              <p:cNvPr id="2" name="내용 개체 틀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6696" y="1277268"/>
                <a:ext cx="9001848" cy="5536108"/>
              </a:xfrm>
              <a:blipFill rotWithShape="0">
                <a:blip r:embed="rId2"/>
                <a:stretch>
                  <a:fillRect l="-949" t="-88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Burden-type methods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4572000" y="4270"/>
            <a:ext cx="4572000" cy="5179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4860032" y="61322"/>
            <a:ext cx="20665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800" b="1" dirty="0">
                <a:solidFill>
                  <a:schemeClr val="bg1">
                    <a:lumMod val="50000"/>
                  </a:schemeClr>
                </a:solidFill>
              </a:rPr>
              <a:t>Challenges of rare-variant analysis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400" b="1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800" b="1" dirty="0" smtClean="0">
                <a:solidFill>
                  <a:schemeClr val="bg1"/>
                </a:solidFill>
              </a:rPr>
              <a:t>Review </a:t>
            </a:r>
            <a:r>
              <a:rPr lang="en-US" altLang="ko-KR" sz="800" b="1" dirty="0">
                <a:solidFill>
                  <a:schemeClr val="bg1"/>
                </a:solidFill>
              </a:rPr>
              <a:t>of rare-variants methods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66697" y="-49609"/>
            <a:ext cx="388928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700" b="1" dirty="0" smtClean="0">
                <a:solidFill>
                  <a:schemeClr val="bg1"/>
                </a:solidFill>
              </a:rPr>
              <a:t>Introduction</a:t>
            </a:r>
          </a:p>
          <a:p>
            <a:pPr algn="r"/>
            <a:r>
              <a:rPr lang="en-US" altLang="ko-KR" sz="700" b="1" dirty="0"/>
              <a:t>An overview of rare-variant </a:t>
            </a:r>
            <a:r>
              <a:rPr lang="en-US" altLang="ko-KR" sz="700" b="1" dirty="0" smtClean="0"/>
              <a:t>analysis</a:t>
            </a:r>
          </a:p>
          <a:p>
            <a:pPr algn="r"/>
            <a:r>
              <a:rPr lang="en-US" altLang="ko-KR" sz="700" b="1" dirty="0" smtClean="0">
                <a:solidFill>
                  <a:schemeClr val="bg1"/>
                </a:solidFill>
              </a:rPr>
              <a:t>Family-based </a:t>
            </a:r>
            <a:r>
              <a:rPr lang="en-US" altLang="ko-KR" sz="700" b="1" dirty="0">
                <a:solidFill>
                  <a:schemeClr val="bg1"/>
                </a:solidFill>
              </a:rPr>
              <a:t>rare-variant association test</a:t>
            </a:r>
          </a:p>
          <a:p>
            <a:pPr algn="r"/>
            <a:r>
              <a:rPr lang="en-US" altLang="ko-KR" sz="700" b="1" dirty="0">
                <a:solidFill>
                  <a:schemeClr val="bg1"/>
                </a:solidFill>
              </a:rPr>
              <a:t>Family-based Rare Variant Association Test for X-linked genes</a:t>
            </a:r>
          </a:p>
          <a:p>
            <a:pPr algn="r"/>
            <a:r>
              <a:rPr lang="en-US" altLang="ko-KR" sz="700" b="1" dirty="0">
                <a:solidFill>
                  <a:schemeClr val="bg1"/>
                </a:solidFill>
              </a:rPr>
              <a:t>Summary and </a:t>
            </a:r>
            <a:r>
              <a:rPr lang="en-US" altLang="ko-KR" sz="700" b="1" dirty="0" smtClean="0">
                <a:solidFill>
                  <a:schemeClr val="bg1"/>
                </a:solidFill>
              </a:rPr>
              <a:t>Conclusion</a:t>
            </a:r>
            <a:endParaRPr lang="en-US" altLang="ko-KR" sz="700" b="1" dirty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47664" y="2500425"/>
            <a:ext cx="7352115" cy="900000"/>
          </a:xfrm>
          <a:prstGeom prst="rect">
            <a:avLst/>
          </a:prstGeom>
        </p:spPr>
      </p:pic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ECC88D7-4FEA-4BFA-A139-DD4401A4C35F}" type="slidenum">
              <a:rPr lang="en-US" altLang="ko-KR" smtClean="0"/>
              <a:pPr>
                <a:defRPr/>
              </a:pPr>
              <a:t>63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75311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내용 개체 틀 1"/>
              <p:cNvSpPr>
                <a:spLocks noGrp="1"/>
              </p:cNvSpPr>
              <p:nvPr>
                <p:ph idx="1"/>
              </p:nvPr>
            </p:nvSpPr>
            <p:spPr>
              <a:xfrm>
                <a:off x="466696" y="1277268"/>
                <a:ext cx="8425784" cy="5536108"/>
              </a:xfrm>
            </p:spPr>
            <p:txBody>
              <a:bodyPr>
                <a:noAutofit/>
              </a:bodyPr>
              <a:lstStyle/>
              <a:p>
                <a:r>
                  <a:rPr lang="en-US" altLang="ko-KR" b="1" dirty="0" smtClean="0"/>
                  <a:t>Family-based Design</a:t>
                </a:r>
              </a:p>
              <a:p>
                <a:pPr lvl="1"/>
                <a:r>
                  <a:rPr lang="en-US" altLang="ko-KR" b="1" dirty="0" smtClean="0"/>
                  <a:t>RV-TDT (He, et al. 2014)</a:t>
                </a:r>
              </a:p>
              <a:p>
                <a:pPr lvl="2"/>
                <a:r>
                  <a:rPr lang="en-US" altLang="ko-KR" dirty="0" smtClean="0"/>
                  <a:t>Extension of the TDT (combine CMC, WSS, BRV, VT)</a:t>
                </a:r>
              </a:p>
              <a:p>
                <a:pPr lvl="2"/>
                <a:r>
                  <a:rPr lang="en-US" altLang="ko-KR" dirty="0" smtClean="0"/>
                  <a:t>TDT statistic</a:t>
                </a:r>
              </a:p>
              <a:p>
                <a:pPr marL="914400" lvl="2" indent="0">
                  <a:buNone/>
                </a:pPr>
                <a:endParaRPr lang="en-US" altLang="ko-KR" dirty="0"/>
              </a:p>
              <a:p>
                <a:pPr marL="1371600" lvl="3" indent="0">
                  <a:buNone/>
                </a:pPr>
                <a:r>
                  <a:rPr lang="en-US" altLang="ko-KR" dirty="0" smtClean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altLang="ko-KR" i="1">
                            <a:latin typeface="Times New Roman" panose="02020603050405020304" pitchFamily="18" charset="0"/>
                          </a:rPr>
                          <m:t>c</m:t>
                        </m:r>
                      </m:e>
                      <m:sub>
                        <m:r>
                          <m:rPr>
                            <m:nor/>
                          </m:rPr>
                          <a:rPr lang="en-US" altLang="ko-KR" i="1">
                            <a:latin typeface="Times New Roman" panose="02020603050405020304" pitchFamily="18" charset="0"/>
                          </a:rPr>
                          <m:t>i</m:t>
                        </m:r>
                      </m:sub>
                    </m:sSub>
                    <m:r>
                      <m:rPr>
                        <m:nor/>
                      </m:rPr>
                      <a:rPr lang="en-US" altLang="ko-KR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ko-KR">
                        <a:latin typeface="Times New Roman" panose="020206030504050203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altLang="ko-KR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nary>
                      <m:naryPr>
                        <m:chr m:val="∑"/>
                        <m:limLoc m:val="subSup"/>
                        <m:ctrlPr>
                          <a:rPr lang="ko-KR" altLang="ko-KR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m:rPr>
                            <m:nor/>
                          </m:rPr>
                          <a:rPr lang="en-US" altLang="ko-KR" i="1">
                            <a:latin typeface="Times New Roman" panose="02020603050405020304" pitchFamily="18" charset="0"/>
                          </a:rPr>
                          <m:t>j</m:t>
                        </m:r>
                        <m:r>
                          <m:rPr>
                            <m:nor/>
                          </m:rPr>
                          <a:rPr lang="en-US" altLang="ko-KR">
                            <a:latin typeface="Times New Roman" panose="02020603050405020304" pitchFamily="18" charset="0"/>
                          </a:rPr>
                          <m:t>=1</m:t>
                        </m:r>
                      </m:sub>
                      <m:sup>
                        <m:r>
                          <m:rPr>
                            <m:nor/>
                          </m:rPr>
                          <a:rPr lang="en-US" altLang="ko-KR" i="1">
                            <a:latin typeface="Times New Roman" panose="02020603050405020304" pitchFamily="18" charset="0"/>
                          </a:rPr>
                          <m:t>k</m:t>
                        </m:r>
                      </m:sup>
                      <m:e>
                        <m:sSub>
                          <m:sSubPr>
                            <m:ctrlPr>
                              <a:rPr lang="ko-KR" altLang="ko-KR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en-US" altLang="ko-KR" i="1">
                                <a:latin typeface="Times New Roman" panose="02020603050405020304" pitchFamily="18" charset="0"/>
                              </a:rPr>
                              <m:t>c</m:t>
                            </m:r>
                          </m:e>
                          <m:sub>
                            <m:r>
                              <m:rPr>
                                <m:nor/>
                              </m:rPr>
                              <a:rPr lang="en-US" altLang="ko-KR" i="1">
                                <a:latin typeface="Times New Roman" panose="02020603050405020304" pitchFamily="18" charset="0"/>
                              </a:rPr>
                              <m:t>ij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altLang="ko-KR" dirty="0">
                    <a:latin typeface="+mn-ea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altLang="ko-KR" i="1">
                            <a:latin typeface="Times New Roman" panose="02020603050405020304" pitchFamily="18" charset="0"/>
                          </a:rPr>
                          <m:t>b</m:t>
                        </m:r>
                      </m:e>
                      <m:sub>
                        <m:r>
                          <m:rPr>
                            <m:nor/>
                          </m:rPr>
                          <a:rPr lang="en-US" altLang="ko-KR" i="1">
                            <a:latin typeface="Times New Roman" panose="02020603050405020304" pitchFamily="18" charset="0"/>
                          </a:rPr>
                          <m:t>i</m:t>
                        </m:r>
                      </m:sub>
                    </m:sSub>
                    <m:r>
                      <m:rPr>
                        <m:nor/>
                      </m:rPr>
                      <a:rPr lang="en-US" altLang="ko-KR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ko-KR">
                        <a:latin typeface="Times New Roman" panose="020206030504050203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altLang="ko-KR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nary>
                      <m:naryPr>
                        <m:chr m:val="∑"/>
                        <m:limLoc m:val="subSup"/>
                        <m:ctrlPr>
                          <a:rPr lang="ko-KR" altLang="ko-KR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m:rPr>
                            <m:nor/>
                          </m:rPr>
                          <a:rPr lang="en-US" altLang="ko-KR" i="1">
                            <a:latin typeface="Times New Roman" panose="02020603050405020304" pitchFamily="18" charset="0"/>
                          </a:rPr>
                          <m:t>j</m:t>
                        </m:r>
                        <m:r>
                          <m:rPr>
                            <m:nor/>
                          </m:rPr>
                          <a:rPr lang="en-US" altLang="ko-KR">
                            <a:latin typeface="Times New Roman" panose="02020603050405020304" pitchFamily="18" charset="0"/>
                          </a:rPr>
                          <m:t>=1</m:t>
                        </m:r>
                      </m:sub>
                      <m:sup>
                        <m:r>
                          <m:rPr>
                            <m:nor/>
                          </m:rPr>
                          <a:rPr lang="en-US" altLang="ko-KR" i="1">
                            <a:latin typeface="Times New Roman" panose="02020603050405020304" pitchFamily="18" charset="0"/>
                          </a:rPr>
                          <m:t>k</m:t>
                        </m:r>
                      </m:sup>
                      <m:e>
                        <m:sSub>
                          <m:sSubPr>
                            <m:ctrlPr>
                              <a:rPr lang="ko-KR" altLang="ko-KR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en-US" altLang="ko-KR" i="1">
                                <a:effectLst/>
                                <a:latin typeface="Times New Roman" panose="02020603050405020304" pitchFamily="18" charset="0"/>
                                <a:ea typeface="HY신명조" panose="02030600000101010101" pitchFamily="18" charset="-127"/>
                              </a:rPr>
                              <m:t>b</m:t>
                            </m:r>
                          </m:e>
                          <m:sub>
                            <m:r>
                              <m:rPr>
                                <m:nor/>
                              </m:rPr>
                              <a:rPr lang="en-US" altLang="ko-KR" i="1">
                                <a:latin typeface="Times New Roman" panose="02020603050405020304" pitchFamily="18" charset="0"/>
                              </a:rPr>
                              <m:t>ij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altLang="ko-KR" dirty="0" smtClean="0"/>
                  <a:t>,</a:t>
                </a:r>
              </a:p>
              <a:p>
                <a:pPr marL="1371600" lvl="3" indent="0">
                  <a:buNone/>
                </a:pPr>
                <a:endParaRPr lang="en-US" altLang="ko-KR" dirty="0"/>
              </a:p>
              <a:p>
                <a:pPr marL="1371600" lvl="3" indent="0">
                  <a:buNone/>
                </a:pPr>
                <a:endParaRPr lang="en-US" altLang="ko-KR" dirty="0" smtClean="0"/>
              </a:p>
              <a:p>
                <a:pPr marL="1371600" lvl="3" indent="0">
                  <a:buNone/>
                </a:pPr>
                <a:endParaRPr lang="en-US" altLang="ko-KR" dirty="0"/>
              </a:p>
              <a:p>
                <a:pPr marL="1371600" lvl="3" indent="0">
                  <a:buNone/>
                </a:pPr>
                <a:endParaRPr lang="en-US" altLang="ko-KR" dirty="0"/>
              </a:p>
              <a:p>
                <a:pPr lvl="2"/>
                <a:r>
                  <a:rPr lang="en-US" altLang="ko-KR" dirty="0" smtClean="0"/>
                  <a:t>TDT-CMC: </a:t>
                </a:r>
                <a:r>
                  <a:rPr lang="en-US" altLang="ko-KR" i="1" dirty="0">
                    <a:latin typeface="Times New Roman" panose="02020603050405020304" pitchFamily="18" charset="0"/>
                  </a:rPr>
                  <a:t>c</a:t>
                </a:r>
                <a:r>
                  <a:rPr lang="en-US" altLang="ko-KR" dirty="0">
                    <a:latin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ko-KR">
                        <a:latin typeface="Times New Roman" panose="020206030504050203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altLang="ko-KR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nary>
                      <m:naryPr>
                        <m:chr m:val="∑"/>
                        <m:limLoc m:val="undOvr"/>
                        <m:ctrlPr>
                          <a:rPr lang="ko-KR" altLang="ko-KR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m:rPr>
                            <m:nor/>
                          </m:rPr>
                          <a:rPr lang="en-US" altLang="ko-KR" i="1">
                            <a:latin typeface="Times New Roman" panose="02020603050405020304" pitchFamily="18" charset="0"/>
                          </a:rPr>
                          <m:t>i</m:t>
                        </m:r>
                        <m:r>
                          <m:rPr>
                            <m:nor/>
                          </m:rPr>
                          <a:rPr lang="en-US" altLang="ko-KR">
                            <a:latin typeface="Times New Roman" panose="02020603050405020304" pitchFamily="18" charset="0"/>
                          </a:rPr>
                          <m:t>=1</m:t>
                        </m:r>
                      </m:sub>
                      <m:sup>
                        <m:r>
                          <m:rPr>
                            <m:nor/>
                          </m:rPr>
                          <a:rPr lang="en-US" altLang="ko-KR">
                            <a:latin typeface="Times New Roman" panose="02020603050405020304" pitchFamily="18" charset="0"/>
                          </a:rPr>
                          <m:t>2</m:t>
                        </m:r>
                        <m:r>
                          <m:rPr>
                            <m:nor/>
                          </m:rPr>
                          <a:rPr lang="en-US" altLang="ko-KR" i="1">
                            <a:latin typeface="Times New Roman" panose="02020603050405020304" pitchFamily="18" charset="0"/>
                          </a:rPr>
                          <m:t>n</m:t>
                        </m:r>
                      </m:sup>
                      <m:e>
                        <m:f>
                          <m:fPr>
                            <m:ctrlPr>
                              <a:rPr lang="ko-KR" altLang="ko-KR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ko-KR" altLang="ko-KR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nor/>
                                  </m:rPr>
                                  <a:rPr lang="en-US" altLang="ko-KR" i="1">
                                    <a:latin typeface="Times New Roman" panose="02020603050405020304" pitchFamily="18" charset="0"/>
                                  </a:rPr>
                                  <m:t>c</m:t>
                                </m:r>
                              </m:e>
                              <m:sub>
                                <m:r>
                                  <m:rPr>
                                    <m:nor/>
                                  </m:rPr>
                                  <a:rPr lang="en-US" altLang="ko-KR" i="1">
                                    <a:latin typeface="Times New Roman" panose="02020603050405020304" pitchFamily="18" charset="0"/>
                                  </a:rPr>
                                  <m:t>i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ko-KR" altLang="ko-KR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nor/>
                                  </m:rPr>
                                  <a:rPr lang="en-US" altLang="ko-KR" i="1">
                                    <a:latin typeface="Times New Roman" panose="02020603050405020304" pitchFamily="18" charset="0"/>
                                  </a:rPr>
                                  <m:t>b</m:t>
                                </m:r>
                              </m:e>
                              <m:sub>
                                <m:r>
                                  <m:rPr>
                                    <m:nor/>
                                  </m:rPr>
                                  <a:rPr lang="en-US" altLang="ko-KR" i="1">
                                    <a:latin typeface="Times New Roman" panose="02020603050405020304" pitchFamily="18" charset="0"/>
                                  </a:rPr>
                                  <m:t>i</m:t>
                                </m:r>
                              </m:sub>
                            </m:sSub>
                            <m:r>
                              <m:rPr>
                                <m:nor/>
                              </m:rPr>
                              <a:rPr lang="en-US" altLang="ko-KR">
                                <a:latin typeface="Times New Roman" panose="020206030504050203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ko-KR" altLang="ko-KR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nor/>
                                  </m:rPr>
                                  <a:rPr lang="en-US" altLang="ko-KR" i="1">
                                    <a:latin typeface="Times New Roman" panose="02020603050405020304" pitchFamily="18" charset="0"/>
                                  </a:rPr>
                                  <m:t>c</m:t>
                                </m:r>
                              </m:e>
                              <m:sub>
                                <m:r>
                                  <m:rPr>
                                    <m:nor/>
                                  </m:rPr>
                                  <a:rPr lang="en-US" altLang="ko-KR" i="1">
                                    <a:latin typeface="Times New Roman" panose="02020603050405020304" pitchFamily="18" charset="0"/>
                                  </a:rPr>
                                  <m:t>i</m:t>
                                </m:r>
                              </m:sub>
                            </m:sSub>
                          </m:den>
                        </m:f>
                      </m:e>
                    </m:nary>
                  </m:oMath>
                </a14:m>
                <a:r>
                  <a:rPr lang="en-US" altLang="ko-KR" dirty="0" smtClean="0">
                    <a:latin typeface="Times New Roman" panose="02020603050405020304" pitchFamily="18" charset="0"/>
                  </a:rPr>
                  <a:t>, </a:t>
                </a:r>
                <a:r>
                  <a:rPr lang="en-US" altLang="ko-KR" i="1" dirty="0" smtClean="0">
                    <a:latin typeface="Times New Roman" panose="02020603050405020304" pitchFamily="18" charset="0"/>
                  </a:rPr>
                  <a:t>b</a:t>
                </a:r>
                <a:r>
                  <a:rPr lang="en-US" altLang="ko-KR" dirty="0" smtClean="0">
                    <a:latin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ko-KR">
                        <a:latin typeface="Times New Roman" panose="020206030504050203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altLang="ko-KR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nary>
                      <m:naryPr>
                        <m:chr m:val="∑"/>
                        <m:limLoc m:val="undOvr"/>
                        <m:ctrlPr>
                          <a:rPr lang="ko-KR" altLang="ko-KR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m:rPr>
                            <m:nor/>
                          </m:rPr>
                          <a:rPr lang="en-US" altLang="ko-KR" i="1">
                            <a:latin typeface="Times New Roman" panose="02020603050405020304" pitchFamily="18" charset="0"/>
                          </a:rPr>
                          <m:t>i</m:t>
                        </m:r>
                        <m:r>
                          <m:rPr>
                            <m:nor/>
                          </m:rPr>
                          <a:rPr lang="en-US" altLang="ko-KR">
                            <a:latin typeface="Times New Roman" panose="02020603050405020304" pitchFamily="18" charset="0"/>
                          </a:rPr>
                          <m:t>=1</m:t>
                        </m:r>
                      </m:sub>
                      <m:sup>
                        <m:r>
                          <m:rPr>
                            <m:nor/>
                          </m:rPr>
                          <a:rPr lang="en-US" altLang="ko-KR">
                            <a:latin typeface="Times New Roman" panose="02020603050405020304" pitchFamily="18" charset="0"/>
                          </a:rPr>
                          <m:t>2</m:t>
                        </m:r>
                        <m:r>
                          <m:rPr>
                            <m:nor/>
                          </m:rPr>
                          <a:rPr lang="en-US" altLang="ko-KR" i="1">
                            <a:latin typeface="Times New Roman" panose="02020603050405020304" pitchFamily="18" charset="0"/>
                          </a:rPr>
                          <m:t>n</m:t>
                        </m:r>
                      </m:sup>
                      <m:e>
                        <m:f>
                          <m:fPr>
                            <m:ctrlPr>
                              <a:rPr lang="ko-KR" altLang="ko-KR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ko-KR" altLang="ko-KR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nor/>
                                  </m:rPr>
                                  <a:rPr lang="en-US" altLang="ko-KR" i="1">
                                    <a:latin typeface="Times New Roman" panose="02020603050405020304" pitchFamily="18" charset="0"/>
                                  </a:rPr>
                                  <m:t>b</m:t>
                                </m:r>
                              </m:e>
                              <m:sub>
                                <m:r>
                                  <m:rPr>
                                    <m:nor/>
                                  </m:rPr>
                                  <a:rPr lang="en-US" altLang="ko-KR" i="1">
                                    <a:latin typeface="Times New Roman" panose="02020603050405020304" pitchFamily="18" charset="0"/>
                                  </a:rPr>
                                  <m:t>i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ko-KR" altLang="ko-KR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nor/>
                                  </m:rPr>
                                  <a:rPr lang="en-US" altLang="ko-KR" i="1">
                                    <a:latin typeface="Times New Roman" panose="02020603050405020304" pitchFamily="18" charset="0"/>
                                  </a:rPr>
                                  <m:t>b</m:t>
                                </m:r>
                              </m:e>
                              <m:sub>
                                <m:r>
                                  <m:rPr>
                                    <m:nor/>
                                  </m:rPr>
                                  <a:rPr lang="en-US" altLang="ko-KR" i="1">
                                    <a:latin typeface="Times New Roman" panose="02020603050405020304" pitchFamily="18" charset="0"/>
                                  </a:rPr>
                                  <m:t>i</m:t>
                                </m:r>
                              </m:sub>
                            </m:sSub>
                            <m:r>
                              <m:rPr>
                                <m:nor/>
                              </m:rPr>
                              <a:rPr lang="en-US" altLang="ko-KR">
                                <a:latin typeface="Times New Roman" panose="020206030504050203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ko-KR" altLang="ko-KR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nor/>
                                  </m:rPr>
                                  <a:rPr lang="en-US" altLang="ko-KR" i="1">
                                    <a:latin typeface="Times New Roman" panose="02020603050405020304" pitchFamily="18" charset="0"/>
                                  </a:rPr>
                                  <m:t>c</m:t>
                                </m:r>
                              </m:e>
                              <m:sub>
                                <m:r>
                                  <m:rPr>
                                    <m:nor/>
                                  </m:rPr>
                                  <a:rPr lang="en-US" altLang="ko-KR" i="1">
                                    <a:latin typeface="Times New Roman" panose="02020603050405020304" pitchFamily="18" charset="0"/>
                                  </a:rPr>
                                  <m:t>i</m:t>
                                </m:r>
                              </m:sub>
                            </m:sSub>
                          </m:den>
                        </m:f>
                      </m:e>
                    </m:nary>
                  </m:oMath>
                </a14:m>
                <a:endParaRPr lang="en-US" altLang="ko-KR" dirty="0" smtClean="0"/>
              </a:p>
              <a:p>
                <a:pPr lvl="2"/>
                <a:r>
                  <a:rPr lang="en-US" altLang="ko-KR" dirty="0" smtClean="0"/>
                  <a:t>TDT-WSS: </a:t>
                </a:r>
                <a:r>
                  <a:rPr lang="en-US" altLang="ko-KR" i="1" dirty="0">
                    <a:latin typeface="Times New Roman" panose="02020603050405020304" pitchFamily="18" charset="0"/>
                  </a:rPr>
                  <a:t>c</a:t>
                </a:r>
                <a:r>
                  <a:rPr lang="en-US" altLang="ko-KR" dirty="0">
                    <a:latin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ko-KR">
                        <a:latin typeface="Times New Roman" panose="020206030504050203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ko-KR" altLang="ko-KR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m:rPr>
                            <m:nor/>
                          </m:rPr>
                          <a:rPr lang="en-US" altLang="ko-KR" i="1">
                            <a:latin typeface="Times New Roman" panose="02020603050405020304" pitchFamily="18" charset="0"/>
                          </a:rPr>
                          <m:t>i</m:t>
                        </m:r>
                        <m:r>
                          <m:rPr>
                            <m:nor/>
                          </m:rPr>
                          <a:rPr lang="en-US" altLang="ko-KR">
                            <a:latin typeface="Times New Roman" panose="02020603050405020304" pitchFamily="18" charset="0"/>
                          </a:rPr>
                          <m:t>=1</m:t>
                        </m:r>
                      </m:sub>
                      <m:sup>
                        <m:r>
                          <m:rPr>
                            <m:nor/>
                          </m:rPr>
                          <a:rPr lang="en-US" altLang="ko-KR">
                            <a:latin typeface="Times New Roman" panose="02020603050405020304" pitchFamily="18" charset="0"/>
                          </a:rPr>
                          <m:t>2</m:t>
                        </m:r>
                        <m:r>
                          <m:rPr>
                            <m:nor/>
                          </m:rPr>
                          <a:rPr lang="en-US" altLang="ko-KR" i="1">
                            <a:latin typeface="Times New Roman" panose="02020603050405020304" pitchFamily="18" charset="0"/>
                          </a:rPr>
                          <m:t>n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ko-KR" altLang="ko-KR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nor/>
                              </m:rPr>
                              <a:rPr lang="en-US" altLang="ko-KR" i="1">
                                <a:latin typeface="Times New Roman" panose="02020603050405020304" pitchFamily="18" charset="0"/>
                              </a:rPr>
                              <m:t>j</m:t>
                            </m:r>
                            <m:r>
                              <m:rPr>
                                <m:nor/>
                              </m:rPr>
                              <a:rPr lang="en-US" altLang="ko-KR">
                                <a:latin typeface="Times New Roman" panose="020206030504050203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m:rPr>
                                <m:nor/>
                              </m:rPr>
                              <a:rPr lang="en-US" altLang="ko-KR" i="1">
                                <a:latin typeface="Times New Roman" panose="02020603050405020304" pitchFamily="18" charset="0"/>
                              </a:rPr>
                              <m:t>k</m:t>
                            </m:r>
                          </m:sup>
                          <m:e>
                            <m:f>
                              <m:fPr>
                                <m:type m:val="lin"/>
                                <m:ctrlPr>
                                  <a:rPr lang="ko-KR" altLang="ko-KR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ko-KR" altLang="ko-KR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altLang="ko-KR" i="1">
                                        <a:latin typeface="Times New Roman" panose="02020603050405020304" pitchFamily="18" charset="0"/>
                                      </a:rPr>
                                      <m:t>c</m:t>
                                    </m:r>
                                  </m:e>
                                  <m:sub>
                                    <m:r>
                                      <m:rPr>
                                        <m:nor/>
                                      </m:rPr>
                                      <a:rPr lang="en-US" altLang="ko-KR" i="1">
                                        <a:latin typeface="Times New Roman" panose="02020603050405020304" pitchFamily="18" charset="0"/>
                                      </a:rPr>
                                      <m:t>ij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ko-KR" altLang="ko-KR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ko-KR" altLang="ko-KR" i="1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m:rPr>
                                            <m:nor/>
                                          </m:rPr>
                                          <a:rPr lang="en-US" altLang="ko-KR" i="1">
                                            <a:latin typeface="Times New Roman" panose="02020603050405020304" pitchFamily="18" charset="0"/>
                                          </a:rPr>
                                          <m:t>w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m:rPr>
                                        <m:nor/>
                                      </m:rPr>
                                      <a:rPr lang="en-US" altLang="ko-KR" i="1">
                                        <a:latin typeface="Times New Roman" panose="02020603050405020304" pitchFamily="18" charset="0"/>
                                      </a:rPr>
                                      <m:t>j</m:t>
                                    </m:r>
                                  </m:sub>
                                </m:sSub>
                              </m:den>
                            </m:f>
                          </m:e>
                        </m:nary>
                      </m:e>
                    </m:nary>
                  </m:oMath>
                </a14:m>
                <a:r>
                  <a:rPr lang="en-US" altLang="ko-KR" dirty="0">
                    <a:latin typeface="Times New Roman" panose="02020603050405020304" pitchFamily="18" charset="0"/>
                  </a:rPr>
                  <a:t> and </a:t>
                </a:r>
                <a:r>
                  <a:rPr lang="en-US" altLang="ko-KR" i="1" dirty="0">
                    <a:latin typeface="Times New Roman" panose="02020603050405020304" pitchFamily="18" charset="0"/>
                  </a:rPr>
                  <a:t>b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ko-KR">
                        <a:latin typeface="Times New Roman" panose="020206030504050203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ko-KR" altLang="ko-KR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m:rPr>
                            <m:nor/>
                          </m:rPr>
                          <a:rPr lang="en-US" altLang="ko-KR" i="1">
                            <a:latin typeface="Times New Roman" panose="02020603050405020304" pitchFamily="18" charset="0"/>
                          </a:rPr>
                          <m:t>i</m:t>
                        </m:r>
                        <m:r>
                          <m:rPr>
                            <m:nor/>
                          </m:rPr>
                          <a:rPr lang="en-US" altLang="ko-KR">
                            <a:latin typeface="Times New Roman" panose="02020603050405020304" pitchFamily="18" charset="0"/>
                          </a:rPr>
                          <m:t>=1</m:t>
                        </m:r>
                      </m:sub>
                      <m:sup>
                        <m:r>
                          <m:rPr>
                            <m:nor/>
                          </m:rPr>
                          <a:rPr lang="en-US" altLang="ko-KR">
                            <a:latin typeface="Times New Roman" panose="02020603050405020304" pitchFamily="18" charset="0"/>
                          </a:rPr>
                          <m:t>2</m:t>
                        </m:r>
                        <m:r>
                          <m:rPr>
                            <m:nor/>
                          </m:rPr>
                          <a:rPr lang="en-US" altLang="ko-KR" i="1">
                            <a:latin typeface="Times New Roman" panose="02020603050405020304" pitchFamily="18" charset="0"/>
                          </a:rPr>
                          <m:t>n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ko-KR" altLang="ko-KR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nor/>
                              </m:rPr>
                              <a:rPr lang="en-US" altLang="ko-KR" i="1">
                                <a:latin typeface="Times New Roman" panose="02020603050405020304" pitchFamily="18" charset="0"/>
                              </a:rPr>
                              <m:t>j</m:t>
                            </m:r>
                            <m:r>
                              <m:rPr>
                                <m:nor/>
                              </m:rPr>
                              <a:rPr lang="en-US" altLang="ko-KR">
                                <a:latin typeface="Times New Roman" panose="020206030504050203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m:rPr>
                                <m:nor/>
                              </m:rPr>
                              <a:rPr lang="en-US" altLang="ko-KR" i="1">
                                <a:latin typeface="Times New Roman" panose="02020603050405020304" pitchFamily="18" charset="0"/>
                              </a:rPr>
                              <m:t>k</m:t>
                            </m:r>
                          </m:sup>
                          <m:e>
                            <m:f>
                              <m:fPr>
                                <m:type m:val="lin"/>
                                <m:ctrlPr>
                                  <a:rPr lang="ko-KR" altLang="ko-KR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ko-KR" altLang="ko-KR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altLang="ko-KR" i="1">
                                        <a:latin typeface="Times New Roman" panose="02020603050405020304" pitchFamily="18" charset="0"/>
                                      </a:rPr>
                                      <m:t>b</m:t>
                                    </m:r>
                                  </m:e>
                                  <m:sub>
                                    <m:r>
                                      <m:rPr>
                                        <m:nor/>
                                      </m:rPr>
                                      <a:rPr lang="en-US" altLang="ko-KR" i="1">
                                        <a:latin typeface="Times New Roman" panose="02020603050405020304" pitchFamily="18" charset="0"/>
                                      </a:rPr>
                                      <m:t>ij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ko-KR" altLang="ko-KR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ko-KR" altLang="ko-KR" i="1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m:rPr>
                                            <m:nor/>
                                          </m:rPr>
                                          <a:rPr lang="en-US" altLang="ko-KR" i="1">
                                            <a:latin typeface="Times New Roman" panose="02020603050405020304" pitchFamily="18" charset="0"/>
                                          </a:rPr>
                                          <m:t>w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m:rPr>
                                        <m:nor/>
                                      </m:rPr>
                                      <a:rPr lang="en-US" altLang="ko-KR" i="1">
                                        <a:latin typeface="Times New Roman" panose="02020603050405020304" pitchFamily="18" charset="0"/>
                                      </a:rPr>
                                      <m:t>j</m:t>
                                    </m:r>
                                  </m:sub>
                                </m:sSub>
                              </m:den>
                            </m:f>
                          </m:e>
                        </m:nary>
                      </m:e>
                    </m:nary>
                  </m:oMath>
                </a14:m>
                <a:endParaRPr lang="en-US" altLang="ko-KR" dirty="0" smtClean="0"/>
              </a:p>
              <a:p>
                <a:pPr lvl="2"/>
                <a:r>
                  <a:rPr lang="en-US" altLang="ko-KR" dirty="0" smtClean="0"/>
                  <a:t>TDT-BRV: </a:t>
                </a:r>
                <a:r>
                  <a:rPr lang="en-US" altLang="ko-KR" i="1" dirty="0">
                    <a:latin typeface="Times New Roman" panose="02020603050405020304" pitchFamily="18" charset="0"/>
                  </a:rPr>
                  <a:t>c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ko-KR">
                        <a:latin typeface="Times New Roman" panose="020206030504050203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ko-KR" altLang="ko-KR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m:rPr>
                            <m:nor/>
                          </m:rPr>
                          <a:rPr lang="en-US" altLang="ko-KR" i="1">
                            <a:latin typeface="Times New Roman" panose="02020603050405020304" pitchFamily="18" charset="0"/>
                          </a:rPr>
                          <m:t>i</m:t>
                        </m:r>
                        <m:r>
                          <m:rPr>
                            <m:nor/>
                          </m:rPr>
                          <a:rPr lang="en-US" altLang="ko-KR">
                            <a:latin typeface="Times New Roman" panose="02020603050405020304" pitchFamily="18" charset="0"/>
                          </a:rPr>
                          <m:t>=1</m:t>
                        </m:r>
                      </m:sub>
                      <m:sup>
                        <m:r>
                          <m:rPr>
                            <m:nor/>
                          </m:rPr>
                          <a:rPr lang="en-US" altLang="ko-KR">
                            <a:latin typeface="Times New Roman" panose="02020603050405020304" pitchFamily="18" charset="0"/>
                          </a:rPr>
                          <m:t>2</m:t>
                        </m:r>
                        <m:r>
                          <m:rPr>
                            <m:nor/>
                          </m:rPr>
                          <a:rPr lang="en-US" altLang="ko-KR" i="1">
                            <a:latin typeface="Times New Roman" panose="02020603050405020304" pitchFamily="18" charset="0"/>
                          </a:rPr>
                          <m:t>n</m:t>
                        </m:r>
                      </m:sup>
                      <m:e>
                        <m:sSub>
                          <m:sSubPr>
                            <m:ctrlPr>
                              <a:rPr lang="ko-KR" altLang="ko-KR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en-US" altLang="ko-KR" i="1">
                                <a:latin typeface="Times New Roman" panose="02020603050405020304" pitchFamily="18" charset="0"/>
                              </a:rPr>
                              <m:t>c</m:t>
                            </m:r>
                          </m:e>
                          <m:sub>
                            <m:r>
                              <m:rPr>
                                <m:nor/>
                              </m:rPr>
                              <a:rPr lang="en-US" altLang="ko-KR" i="1">
                                <a:latin typeface="Times New Roman" panose="02020603050405020304" pitchFamily="18" charset="0"/>
                              </a:rPr>
                              <m:t>i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altLang="ko-KR" dirty="0">
                    <a:latin typeface="Times New Roman" panose="02020603050405020304" pitchFamily="18" charset="0"/>
                  </a:rPr>
                  <a:t> and </a:t>
                </a:r>
                <a:r>
                  <a:rPr lang="en-US" altLang="ko-KR" i="1" dirty="0">
                    <a:latin typeface="Times New Roman" panose="02020603050405020304" pitchFamily="18" charset="0"/>
                  </a:rPr>
                  <a:t>b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ko-KR">
                        <a:latin typeface="Times New Roman" panose="020206030504050203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ko-KR" altLang="ko-KR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m:rPr>
                            <m:nor/>
                          </m:rPr>
                          <a:rPr lang="en-US" altLang="ko-KR" i="1">
                            <a:latin typeface="Times New Roman" panose="02020603050405020304" pitchFamily="18" charset="0"/>
                          </a:rPr>
                          <m:t>i</m:t>
                        </m:r>
                        <m:r>
                          <m:rPr>
                            <m:nor/>
                          </m:rPr>
                          <a:rPr lang="en-US" altLang="ko-KR">
                            <a:latin typeface="Times New Roman" panose="02020603050405020304" pitchFamily="18" charset="0"/>
                          </a:rPr>
                          <m:t>=1</m:t>
                        </m:r>
                      </m:sub>
                      <m:sup>
                        <m:r>
                          <m:rPr>
                            <m:nor/>
                          </m:rPr>
                          <a:rPr lang="en-US" altLang="ko-KR">
                            <a:latin typeface="Times New Roman" panose="02020603050405020304" pitchFamily="18" charset="0"/>
                          </a:rPr>
                          <m:t>2</m:t>
                        </m:r>
                        <m:r>
                          <m:rPr>
                            <m:nor/>
                          </m:rPr>
                          <a:rPr lang="en-US" altLang="ko-KR" i="1">
                            <a:latin typeface="Times New Roman" panose="02020603050405020304" pitchFamily="18" charset="0"/>
                          </a:rPr>
                          <m:t>n</m:t>
                        </m:r>
                      </m:sup>
                      <m:e>
                        <m:sSub>
                          <m:sSubPr>
                            <m:ctrlPr>
                              <a:rPr lang="ko-KR" altLang="ko-KR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en-US" altLang="ko-KR" i="1">
                                <a:latin typeface="Times New Roman" panose="02020603050405020304" pitchFamily="18" charset="0"/>
                              </a:rPr>
                              <m:t>b</m:t>
                            </m:r>
                          </m:e>
                          <m:sub>
                            <m:r>
                              <m:rPr>
                                <m:nor/>
                              </m:rPr>
                              <a:rPr lang="en-US" altLang="ko-KR" i="1">
                                <a:latin typeface="Times New Roman" panose="02020603050405020304" pitchFamily="18" charset="0"/>
                              </a:rPr>
                              <m:t>i</m:t>
                            </m:r>
                          </m:sub>
                        </m:sSub>
                      </m:e>
                    </m:nary>
                  </m:oMath>
                </a14:m>
                <a:endParaRPr lang="en-US" altLang="ko-KR" dirty="0" smtClean="0"/>
              </a:p>
              <a:p>
                <a:pPr lvl="2"/>
                <a:r>
                  <a:rPr lang="en-US" altLang="ko-KR" dirty="0" smtClean="0"/>
                  <a:t>TDT-VT: means of TDT-CMC and TDT-BRV</a:t>
                </a:r>
              </a:p>
              <a:p>
                <a:pPr lvl="2"/>
                <a:endParaRPr lang="en-US" altLang="ko-KR" dirty="0"/>
              </a:p>
              <a:p>
                <a:pPr lvl="2"/>
                <a:endParaRPr lang="en-US" altLang="ko-KR" dirty="0" smtClean="0"/>
              </a:p>
              <a:p>
                <a:pPr lvl="2"/>
                <a:endParaRPr lang="en-US" altLang="ko-KR" dirty="0"/>
              </a:p>
              <a:p>
                <a:pPr lvl="2"/>
                <a:endParaRPr lang="en-US" altLang="ko-KR" dirty="0" smtClean="0"/>
              </a:p>
              <a:p>
                <a:pPr lvl="2"/>
                <a:endParaRPr lang="en-US" altLang="ko-KR" dirty="0" smtClean="0"/>
              </a:p>
              <a:p>
                <a:pPr lvl="2"/>
                <a:endParaRPr lang="en-US" altLang="ko-KR" dirty="0" smtClean="0"/>
              </a:p>
            </p:txBody>
          </p:sp>
        </mc:Choice>
        <mc:Fallback xmlns="">
          <p:sp>
            <p:nvSpPr>
              <p:cNvPr id="2" name="내용 개체 틀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6696" y="1277268"/>
                <a:ext cx="8425784" cy="5536108"/>
              </a:xfrm>
              <a:blipFill rotWithShape="0">
                <a:blip r:embed="rId2"/>
                <a:stretch>
                  <a:fillRect l="-1013" t="-881" b="-407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Burden-type methods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4572000" y="4270"/>
            <a:ext cx="4572000" cy="5179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4860032" y="61322"/>
            <a:ext cx="20665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800" b="1" dirty="0">
                <a:solidFill>
                  <a:schemeClr val="bg1">
                    <a:lumMod val="50000"/>
                  </a:schemeClr>
                </a:solidFill>
              </a:rPr>
              <a:t>Challenges of rare-variant analysis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400" b="1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800" b="1" dirty="0" smtClean="0">
                <a:solidFill>
                  <a:schemeClr val="bg1"/>
                </a:solidFill>
              </a:rPr>
              <a:t>Review </a:t>
            </a:r>
            <a:r>
              <a:rPr lang="en-US" altLang="ko-KR" sz="800" b="1" dirty="0">
                <a:solidFill>
                  <a:schemeClr val="bg1"/>
                </a:solidFill>
              </a:rPr>
              <a:t>of rare-variants methods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66697" y="-49609"/>
            <a:ext cx="388928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700" b="1" dirty="0" smtClean="0">
                <a:solidFill>
                  <a:schemeClr val="bg1"/>
                </a:solidFill>
              </a:rPr>
              <a:t>Introduction</a:t>
            </a:r>
          </a:p>
          <a:p>
            <a:pPr algn="r"/>
            <a:r>
              <a:rPr lang="en-US" altLang="ko-KR" sz="700" b="1" dirty="0"/>
              <a:t>An overview of rare-variant </a:t>
            </a:r>
            <a:r>
              <a:rPr lang="en-US" altLang="ko-KR" sz="700" b="1" dirty="0" smtClean="0"/>
              <a:t>analysis</a:t>
            </a:r>
          </a:p>
          <a:p>
            <a:pPr algn="r"/>
            <a:r>
              <a:rPr lang="en-US" altLang="ko-KR" sz="700" b="1" dirty="0" smtClean="0">
                <a:solidFill>
                  <a:schemeClr val="bg1"/>
                </a:solidFill>
              </a:rPr>
              <a:t>Family-based </a:t>
            </a:r>
            <a:r>
              <a:rPr lang="en-US" altLang="ko-KR" sz="700" b="1" dirty="0">
                <a:solidFill>
                  <a:schemeClr val="bg1"/>
                </a:solidFill>
              </a:rPr>
              <a:t>rare-variant association test</a:t>
            </a:r>
          </a:p>
          <a:p>
            <a:pPr algn="r"/>
            <a:r>
              <a:rPr lang="en-US" altLang="ko-KR" sz="700" b="1" dirty="0">
                <a:solidFill>
                  <a:schemeClr val="bg1"/>
                </a:solidFill>
              </a:rPr>
              <a:t>Family-based Rare Variant Association Test for X-linked genes</a:t>
            </a:r>
          </a:p>
          <a:p>
            <a:pPr algn="r"/>
            <a:r>
              <a:rPr lang="en-US" altLang="ko-KR" sz="700" b="1" dirty="0">
                <a:solidFill>
                  <a:schemeClr val="bg1"/>
                </a:solidFill>
              </a:rPr>
              <a:t>Summary and </a:t>
            </a:r>
            <a:r>
              <a:rPr lang="en-US" altLang="ko-KR" sz="700" b="1" dirty="0" smtClean="0">
                <a:solidFill>
                  <a:schemeClr val="bg1"/>
                </a:solidFill>
              </a:rPr>
              <a:t>Conclusion</a:t>
            </a:r>
            <a:endParaRPr lang="en-US" altLang="ko-KR" sz="700" b="1" dirty="0">
              <a:solidFill>
                <a:schemeClr val="bg1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985772" y="2415025"/>
            <a:ext cx="1191505" cy="720000"/>
          </a:xfrm>
          <a:prstGeom prst="rect">
            <a:avLst/>
          </a:prstGeom>
        </p:spPr>
      </p:pic>
      <p:grpSp>
        <p:nvGrpSpPr>
          <p:cNvPr id="11" name="그룹 10"/>
          <p:cNvGrpSpPr/>
          <p:nvPr/>
        </p:nvGrpSpPr>
        <p:grpSpPr>
          <a:xfrm>
            <a:off x="2515450" y="3582541"/>
            <a:ext cx="6377030" cy="1053501"/>
            <a:chOff x="2515450" y="3861048"/>
            <a:chExt cx="6377030" cy="1053501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b="59995"/>
            <a:stretch/>
          </p:blipFill>
          <p:spPr>
            <a:xfrm>
              <a:off x="2515451" y="3861048"/>
              <a:ext cx="6377029" cy="504056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t="57149"/>
            <a:stretch/>
          </p:blipFill>
          <p:spPr>
            <a:xfrm>
              <a:off x="2515450" y="4374629"/>
              <a:ext cx="6377029" cy="539920"/>
            </a:xfrm>
            <a:prstGeom prst="rect">
              <a:avLst/>
            </a:prstGeom>
          </p:spPr>
        </p:pic>
      </p:grp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ECC88D7-4FEA-4BFA-A139-DD4401A4C35F}" type="slidenum">
              <a:rPr lang="en-US" altLang="ko-KR" smtClean="0"/>
              <a:pPr>
                <a:defRPr/>
              </a:pPr>
              <a:t>64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889935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ECC88D7-4FEA-4BFA-A139-DD4401A4C35F}" type="slidenum">
              <a:rPr lang="en-US" altLang="ko-KR" smtClean="0"/>
              <a:pPr>
                <a:defRPr/>
              </a:pPr>
              <a:t>65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15368082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내용 개체 틀 1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r>
                  <a:rPr lang="en-US" altLang="ko-KR" b="1" dirty="0" smtClean="0"/>
                  <a:t>Case-Control Design</a:t>
                </a:r>
              </a:p>
              <a:p>
                <a:pPr lvl="1"/>
                <a:r>
                  <a:rPr lang="en-US" altLang="ko-KR" b="1" dirty="0" smtClean="0"/>
                  <a:t>C-alpha test (Neale 2011)</a:t>
                </a:r>
              </a:p>
              <a:p>
                <a:pPr lvl="2"/>
                <a:r>
                  <a:rPr lang="en-US" altLang="ko-KR" dirty="0" smtClean="0"/>
                  <a:t>Assume the </a:t>
                </a:r>
                <a:r>
                  <a:rPr lang="en-US" altLang="ko-KR" dirty="0"/>
                  <a:t>presence </a:t>
                </a:r>
                <a:r>
                  <a:rPr lang="en-US" altLang="ko-KR" dirty="0" smtClean="0"/>
                  <a:t>of both </a:t>
                </a:r>
                <a:r>
                  <a:rPr lang="en-US" altLang="ko-KR" dirty="0"/>
                  <a:t>deleterious and protective </a:t>
                </a:r>
                <a:r>
                  <a:rPr lang="en-US" altLang="ko-KR" dirty="0" smtClean="0"/>
                  <a:t>variants</a:t>
                </a:r>
              </a:p>
              <a:p>
                <a:pPr lvl="3"/>
                <a:r>
                  <a:rPr lang="en-US" altLang="ko-KR" dirty="0" smtClean="0"/>
                  <a:t>The </a:t>
                </a:r>
                <a:r>
                  <a:rPr lang="en-US" altLang="ko-KR" dirty="0"/>
                  <a:t>collapsed genotype scores for affected and unaffected individuals are </a:t>
                </a:r>
                <a:r>
                  <a:rPr lang="en-US" altLang="ko-KR" dirty="0" smtClean="0"/>
                  <a:t>similar.</a:t>
                </a:r>
              </a:p>
              <a:p>
                <a:pPr lvl="3"/>
                <a:r>
                  <a:rPr lang="en-US" altLang="ko-KR" dirty="0" smtClean="0"/>
                  <a:t>Burden-type methods become inefficient.</a:t>
                </a:r>
              </a:p>
              <a:p>
                <a:pPr lvl="2"/>
                <a:endParaRPr lang="en-US" altLang="ko-KR" sz="1000" dirty="0"/>
              </a:p>
              <a:p>
                <a:pPr lvl="2"/>
                <a:r>
                  <a:rPr lang="en-US" altLang="ko-KR" dirty="0" smtClean="0"/>
                  <a:t>Test statistic</a:t>
                </a:r>
              </a:p>
              <a:p>
                <a:pPr lvl="2"/>
                <a:endParaRPr lang="en-US" altLang="ko-KR" dirty="0" smtClean="0"/>
              </a:p>
              <a:p>
                <a:pPr lvl="2"/>
                <a:endParaRPr lang="en-US" altLang="ko-KR" dirty="0"/>
              </a:p>
              <a:p>
                <a:pPr lvl="2"/>
                <a:endParaRPr lang="en-US" altLang="ko-KR" dirty="0" smtClean="0"/>
              </a:p>
              <a:p>
                <a:pPr marL="1371600" lvl="3" indent="0">
                  <a:buNone/>
                </a:pPr>
                <a:r>
                  <a:rPr lang="en-US" altLang="ko-KR" dirty="0" smtClean="0"/>
                  <a:t>where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ko-KR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m:rPr>
                            <m:nor/>
                          </m:rPr>
                          <a:rPr lang="en-US" altLang="ko-KR" i="1">
                            <a:latin typeface="Times New Roman" panose="02020603050405020304" pitchFamily="18" charset="0"/>
                          </a:rPr>
                          <m:t>n</m:t>
                        </m:r>
                      </m:e>
                      <m:sub>
                        <m:r>
                          <m:rPr>
                            <m:nor/>
                          </m:rPr>
                          <a:rPr lang="en-US" altLang="ko-KR" i="1">
                            <a:latin typeface="Times New Roman" panose="02020603050405020304" pitchFamily="18" charset="0"/>
                          </a:rPr>
                          <m:t>j</m:t>
                        </m:r>
                      </m:sub>
                      <m:sup>
                        <m:r>
                          <m:rPr>
                            <m:nor/>
                          </m:rPr>
                          <a:rPr lang="en-US" altLang="ko-KR" i="1">
                            <a:latin typeface="Times New Roman" panose="02020603050405020304" pitchFamily="18" charset="0"/>
                          </a:rPr>
                          <m:t>case</m:t>
                        </m:r>
                      </m:sup>
                    </m:sSubSup>
                  </m:oMath>
                </a14:m>
                <a:r>
                  <a:rPr lang="en-US" altLang="ko-KR" dirty="0">
                    <a:latin typeface="Times New Roman" panose="02020603050405020304" pitchFamily="18" charset="0"/>
                  </a:rPr>
                  <a:t> </a:t>
                </a:r>
                <a:r>
                  <a:rPr lang="en-US" altLang="ko-KR" dirty="0">
                    <a:latin typeface="+mn-ea"/>
                  </a:rPr>
                  <a:t>is the number of rare variants at variant </a:t>
                </a:r>
                <a:r>
                  <a:rPr lang="en-US" altLang="ko-KR" i="1" dirty="0">
                    <a:latin typeface="+mn-ea"/>
                  </a:rPr>
                  <a:t>j</a:t>
                </a:r>
                <a:r>
                  <a:rPr lang="en-US" altLang="ko-KR" dirty="0">
                    <a:latin typeface="+mn-ea"/>
                  </a:rPr>
                  <a:t> in </a:t>
                </a:r>
                <a:r>
                  <a:rPr lang="en-US" altLang="ko-KR" dirty="0" smtClean="0">
                    <a:latin typeface="+mn-ea"/>
                  </a:rPr>
                  <a:t>cases</a:t>
                </a:r>
              </a:p>
              <a:p>
                <a:pPr marL="1371600" lvl="3" indent="0">
                  <a:buNone/>
                </a:pPr>
                <a:r>
                  <a:rPr lang="en-US" altLang="ko-KR" dirty="0">
                    <a:latin typeface="+mn-ea"/>
                  </a:rPr>
                  <a:t> </a:t>
                </a:r>
                <a:r>
                  <a:rPr lang="en-US" altLang="ko-KR" dirty="0" smtClean="0">
                    <a:latin typeface="+mn-ea"/>
                  </a:rPr>
                  <a:t>       </a:t>
                </a:r>
                <a:r>
                  <a:rPr lang="en-US" altLang="ko-KR" dirty="0" smtClean="0">
                    <a:latin typeface="Times New Roman" panose="02020603050405020304" pitchFamily="18" charset="0"/>
                  </a:rPr>
                  <a:t> </a:t>
                </a:r>
                <a:r>
                  <a:rPr lang="en-US" altLang="ko-KR" i="1" dirty="0" err="1">
                    <a:latin typeface="Times New Roman" panose="02020603050405020304" pitchFamily="18" charset="0"/>
                  </a:rPr>
                  <a:t>n</a:t>
                </a:r>
                <a:r>
                  <a:rPr lang="en-US" altLang="ko-KR" i="1" baseline="-25000" dirty="0" err="1">
                    <a:latin typeface="Times New Roman" panose="02020603050405020304" pitchFamily="18" charset="0"/>
                  </a:rPr>
                  <a:t>j</a:t>
                </a:r>
                <a:r>
                  <a:rPr lang="en-US" altLang="ko-KR" dirty="0">
                    <a:latin typeface="Times New Roman" panose="02020603050405020304" pitchFamily="18" charset="0"/>
                  </a:rPr>
                  <a:t> </a:t>
                </a:r>
                <a:r>
                  <a:rPr lang="en-US" altLang="ko-KR" dirty="0">
                    <a:latin typeface="+mn-ea"/>
                  </a:rPr>
                  <a:t>is the number of rare variants at </a:t>
                </a:r>
                <a:r>
                  <a:rPr lang="en-US" altLang="ko-KR" i="1" dirty="0">
                    <a:latin typeface="+mn-ea"/>
                  </a:rPr>
                  <a:t>j</a:t>
                </a:r>
                <a:r>
                  <a:rPr lang="en-US" altLang="ko-KR" dirty="0">
                    <a:latin typeface="+mn-ea"/>
                  </a:rPr>
                  <a:t>-</a:t>
                </a:r>
                <a:r>
                  <a:rPr lang="en-US" altLang="ko-KR" dirty="0" err="1">
                    <a:latin typeface="+mn-ea"/>
                  </a:rPr>
                  <a:t>th</a:t>
                </a:r>
                <a:r>
                  <a:rPr lang="en-US" altLang="ko-KR" dirty="0">
                    <a:latin typeface="+mn-ea"/>
                  </a:rPr>
                  <a:t> </a:t>
                </a:r>
                <a:r>
                  <a:rPr lang="en-US" altLang="ko-KR" dirty="0" smtClean="0">
                    <a:latin typeface="+mn-ea"/>
                  </a:rPr>
                  <a:t>variants</a:t>
                </a:r>
              </a:p>
              <a:p>
                <a:pPr marL="1371600" lvl="3" indent="0">
                  <a:buNone/>
                </a:pPr>
                <a:r>
                  <a:rPr lang="en-US" altLang="ko-KR" dirty="0">
                    <a:latin typeface="+mn-ea"/>
                  </a:rPr>
                  <a:t> </a:t>
                </a:r>
                <a:r>
                  <a:rPr lang="en-US" altLang="ko-KR" dirty="0" smtClean="0">
                    <a:latin typeface="+mn-ea"/>
                  </a:rPr>
                  <a:t>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f>
                      <m:fPr>
                        <m:type m:val="lin"/>
                        <m:ctrlPr>
                          <a:rPr lang="ko-KR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ko-KR" altLang="ko-KR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en-US" altLang="ko-KR" b="0" smtClean="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= </m:t>
                            </m:r>
                            <m:r>
                              <m:rPr>
                                <m:nor/>
                              </m:rPr>
                              <a:rPr lang="en-US" altLang="ko-KR" i="1">
                                <a:latin typeface="Times New Roman" panose="02020603050405020304" pitchFamily="18" charset="0"/>
                              </a:rPr>
                              <m:t>n</m:t>
                            </m:r>
                          </m:e>
                          <m:sub>
                            <m:r>
                              <m:rPr>
                                <m:nor/>
                              </m:rPr>
                              <a:rPr lang="en-US" altLang="ko-KR" i="1">
                                <a:latin typeface="Times New Roman" panose="02020603050405020304" pitchFamily="18" charset="0"/>
                              </a:rPr>
                              <m:t>case</m:t>
                            </m:r>
                          </m:sub>
                        </m:sSub>
                      </m:num>
                      <m:den>
                        <m:d>
                          <m:dPr>
                            <m:ctrlPr>
                              <a:rPr lang="ko-KR" altLang="ko-KR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ko-KR" altLang="ko-KR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nor/>
                                  </m:rPr>
                                  <a:rPr lang="en-US" altLang="ko-KR" i="1">
                                    <a:latin typeface="Times New Roman" panose="02020603050405020304" pitchFamily="18" charset="0"/>
                                  </a:rPr>
                                  <m:t>n</m:t>
                                </m:r>
                              </m:e>
                              <m:sub>
                                <m:r>
                                  <m:rPr>
                                    <m:nor/>
                                  </m:rPr>
                                  <a:rPr lang="en-US" altLang="ko-KR" i="1">
                                    <a:latin typeface="Times New Roman" panose="02020603050405020304" pitchFamily="18" charset="0"/>
                                  </a:rPr>
                                  <m:t>case</m:t>
                                </m:r>
                              </m:sub>
                            </m:sSub>
                            <m:r>
                              <m:rPr>
                                <m:nor/>
                              </m:rPr>
                              <a:rPr lang="en-US" altLang="ko-KR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altLang="ko-KR">
                                <a:latin typeface="Times New Roman" panose="02020603050405020304" pitchFamily="18" charset="0"/>
                              </a:rPr>
                              <m:t>+</m:t>
                            </m:r>
                            <m:r>
                              <m:rPr>
                                <m:nor/>
                              </m:rPr>
                              <a:rPr lang="en-US" altLang="ko-KR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ko-KR" altLang="ko-KR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nor/>
                                  </m:rPr>
                                  <a:rPr lang="en-US" altLang="ko-KR" i="1">
                                    <a:latin typeface="Times New Roman" panose="02020603050405020304" pitchFamily="18" charset="0"/>
                                  </a:rPr>
                                  <m:t>n</m:t>
                                </m:r>
                              </m:e>
                              <m:sub>
                                <m:r>
                                  <m:rPr>
                                    <m:nor/>
                                  </m:rPr>
                                  <a:rPr lang="en-US" altLang="ko-KR" i="1">
                                    <a:latin typeface="Times New Roman" panose="02020603050405020304" pitchFamily="18" charset="0"/>
                                  </a:rPr>
                                  <m:t>cont</m:t>
                                </m:r>
                              </m:sub>
                            </m:sSub>
                          </m:e>
                        </m:d>
                      </m:den>
                    </m:f>
                  </m:oMath>
                </a14:m>
                <a:endParaRPr lang="en-US" altLang="ko-KR" dirty="0" smtClean="0">
                  <a:latin typeface="+mn-ea"/>
                </a:endParaRPr>
              </a:p>
              <a:p>
                <a:pPr lvl="3"/>
                <a:endParaRPr lang="en-US" altLang="ko-KR" sz="1000" dirty="0" smtClean="0"/>
              </a:p>
              <a:p>
                <a:pPr lvl="3"/>
                <a:r>
                  <a:rPr lang="en-US" altLang="ko-KR" dirty="0" smtClean="0"/>
                  <a:t>The </a:t>
                </a:r>
                <a:r>
                  <a:rPr lang="en-US" altLang="ko-KR" dirty="0"/>
                  <a:t>p-value </a:t>
                </a:r>
                <a:r>
                  <a:rPr lang="en-US" altLang="ko-KR" dirty="0" smtClean="0"/>
                  <a:t>is </a:t>
                </a:r>
                <a:r>
                  <a:rPr lang="en-US" altLang="ko-KR" dirty="0"/>
                  <a:t>calculated using a permutation procedure. </a:t>
                </a:r>
                <a:endParaRPr lang="en-US" altLang="ko-KR" i="1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내용 개체 틀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37" t="-1026" b="-576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Variance component-type methods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4572000" y="4270"/>
            <a:ext cx="4572000" cy="5179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4860032" y="61322"/>
            <a:ext cx="20665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800" b="1" dirty="0">
                <a:solidFill>
                  <a:schemeClr val="bg1">
                    <a:lumMod val="50000"/>
                  </a:schemeClr>
                </a:solidFill>
              </a:rPr>
              <a:t>Challenges of rare-variant analysis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400" b="1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800" b="1" dirty="0" smtClean="0">
                <a:solidFill>
                  <a:schemeClr val="bg1"/>
                </a:solidFill>
              </a:rPr>
              <a:t>Review </a:t>
            </a:r>
            <a:r>
              <a:rPr lang="en-US" altLang="ko-KR" sz="800" b="1" dirty="0">
                <a:solidFill>
                  <a:schemeClr val="bg1"/>
                </a:solidFill>
              </a:rPr>
              <a:t>of rare-variants methods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66697" y="-49609"/>
            <a:ext cx="388928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700" b="1" dirty="0" smtClean="0">
                <a:solidFill>
                  <a:schemeClr val="bg1"/>
                </a:solidFill>
              </a:rPr>
              <a:t>Introduction</a:t>
            </a:r>
          </a:p>
          <a:p>
            <a:pPr algn="r"/>
            <a:r>
              <a:rPr lang="en-US" altLang="ko-KR" sz="700" b="1" dirty="0"/>
              <a:t>An overview of rare-variant </a:t>
            </a:r>
            <a:r>
              <a:rPr lang="en-US" altLang="ko-KR" sz="700" b="1" dirty="0" smtClean="0"/>
              <a:t>analysis</a:t>
            </a:r>
          </a:p>
          <a:p>
            <a:pPr algn="r"/>
            <a:r>
              <a:rPr lang="en-US" altLang="ko-KR" sz="700" b="1" dirty="0" smtClean="0">
                <a:solidFill>
                  <a:schemeClr val="bg1"/>
                </a:solidFill>
              </a:rPr>
              <a:t>Family-based </a:t>
            </a:r>
            <a:r>
              <a:rPr lang="en-US" altLang="ko-KR" sz="700" b="1" dirty="0">
                <a:solidFill>
                  <a:schemeClr val="bg1"/>
                </a:solidFill>
              </a:rPr>
              <a:t>rare-variant association test</a:t>
            </a:r>
          </a:p>
          <a:p>
            <a:pPr algn="r"/>
            <a:r>
              <a:rPr lang="en-US" altLang="ko-KR" sz="700" b="1" dirty="0">
                <a:solidFill>
                  <a:schemeClr val="bg1"/>
                </a:solidFill>
              </a:rPr>
              <a:t>Family-based Rare Variant Association Test for X-linked genes</a:t>
            </a:r>
          </a:p>
          <a:p>
            <a:pPr algn="r"/>
            <a:r>
              <a:rPr lang="en-US" altLang="ko-KR" sz="700" b="1" dirty="0">
                <a:solidFill>
                  <a:schemeClr val="bg1"/>
                </a:solidFill>
              </a:rPr>
              <a:t>Summary and </a:t>
            </a:r>
            <a:r>
              <a:rPr lang="en-US" altLang="ko-KR" sz="700" b="1" dirty="0" smtClean="0">
                <a:solidFill>
                  <a:schemeClr val="bg1"/>
                </a:solidFill>
              </a:rPr>
              <a:t>Conclusion</a:t>
            </a:r>
            <a:endParaRPr lang="en-US" altLang="ko-KR" sz="700" b="1" dirty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490679" y="3789040"/>
            <a:ext cx="4181633" cy="900000"/>
          </a:xfrm>
          <a:prstGeom prst="rect">
            <a:avLst/>
          </a:prstGeom>
        </p:spPr>
      </p:pic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ECC88D7-4FEA-4BFA-A139-DD4401A4C35F}" type="slidenum">
              <a:rPr lang="en-US" altLang="ko-KR" smtClean="0"/>
              <a:pPr>
                <a:defRPr/>
              </a:pPr>
              <a:t>66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442925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ko-KR" b="1" dirty="0" smtClean="0"/>
              <a:t>Case-Control Design</a:t>
            </a:r>
          </a:p>
          <a:p>
            <a:pPr lvl="1"/>
            <a:r>
              <a:rPr lang="en-US" altLang="ko-KR" b="1" dirty="0" smtClean="0"/>
              <a:t>SKAT (Wu, et al. 2011)</a:t>
            </a:r>
          </a:p>
          <a:p>
            <a:pPr lvl="2"/>
            <a:r>
              <a:rPr lang="en-US" altLang="ko-KR" dirty="0" smtClean="0"/>
              <a:t>Model</a:t>
            </a:r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r>
              <a:rPr lang="en-US" altLang="ko-KR" dirty="0" smtClean="0"/>
              <a:t>Test statistic</a:t>
            </a:r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marL="1371600" lvl="3" indent="0">
              <a:buNone/>
            </a:pPr>
            <a:r>
              <a:rPr lang="en-US" altLang="ko-KR" dirty="0" smtClean="0"/>
              <a:t>where </a:t>
            </a:r>
            <a:r>
              <a:rPr lang="en-US" altLang="ko-KR" i="1" dirty="0" err="1" smtClean="0"/>
              <a:t>w</a:t>
            </a:r>
            <a:r>
              <a:rPr lang="en-US" altLang="ko-KR" i="1" baseline="-25000" dirty="0" err="1" smtClean="0"/>
              <a:t>j</a:t>
            </a:r>
            <a:r>
              <a:rPr lang="en-US" altLang="ko-KR" i="1" baseline="-25000" dirty="0" smtClean="0"/>
              <a:t> </a:t>
            </a:r>
            <a:r>
              <a:rPr lang="en-US" altLang="ko-KR" dirty="0" smtClean="0"/>
              <a:t>=Beta(</a:t>
            </a:r>
            <a:r>
              <a:rPr lang="en-US" altLang="ko-KR" dirty="0" err="1" smtClean="0"/>
              <a:t>MAF</a:t>
            </a:r>
            <a:r>
              <a:rPr lang="en-US" altLang="ko-KR" baseline="-25000" dirty="0" err="1" smtClean="0"/>
              <a:t>j</a:t>
            </a:r>
            <a:r>
              <a:rPr lang="en-US" altLang="ko-KR" dirty="0" smtClean="0"/>
              <a:t>, 1, 25) and </a:t>
            </a:r>
            <a:r>
              <a:rPr lang="en-US" altLang="ko-KR" i="1" dirty="0" err="1" smtClean="0"/>
              <a:t>S</a:t>
            </a:r>
            <a:r>
              <a:rPr lang="en-US" altLang="ko-KR" i="1" baseline="-25000" dirty="0" err="1" smtClean="0"/>
              <a:t>j</a:t>
            </a:r>
            <a:r>
              <a:rPr lang="en-US" altLang="ko-KR" dirty="0" smtClean="0"/>
              <a:t> is a single variant score statistic</a:t>
            </a:r>
          </a:p>
          <a:p>
            <a:pPr marL="1371600" lvl="3" indent="0">
              <a:buNone/>
            </a:pPr>
            <a:endParaRPr lang="en-US" altLang="ko-KR" dirty="0"/>
          </a:p>
          <a:p>
            <a:pPr marL="1371600" lvl="3" indent="0">
              <a:buNone/>
            </a:pPr>
            <a:endParaRPr lang="en-US" altLang="ko-KR" dirty="0" smtClean="0"/>
          </a:p>
          <a:p>
            <a:pPr marL="1371600" lvl="3" indent="0">
              <a:buNone/>
            </a:pPr>
            <a:endParaRPr lang="en-US" altLang="ko-KR" dirty="0"/>
          </a:p>
          <a:p>
            <a:pPr marL="1371600" lvl="3" indent="0">
              <a:buNone/>
            </a:pPr>
            <a:endParaRPr lang="en-US" altLang="ko-KR" sz="1000" dirty="0" smtClean="0"/>
          </a:p>
          <a:p>
            <a:pPr lvl="3"/>
            <a:r>
              <a:rPr lang="en-US" altLang="ko-K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en-US" altLang="ko-KR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SKAT</a:t>
            </a:r>
            <a:r>
              <a:rPr lang="en-US" altLang="ko-KR" dirty="0"/>
              <a:t> asymptotically follows a mixture of chi-square </a:t>
            </a:r>
            <a:r>
              <a:rPr lang="en-US" altLang="ko-KR" dirty="0" smtClean="0"/>
              <a:t>distribution. </a:t>
            </a:r>
          </a:p>
          <a:p>
            <a:pPr lvl="2"/>
            <a:endParaRPr lang="en-US" altLang="ko-KR" dirty="0" smtClean="0"/>
          </a:p>
          <a:p>
            <a:pPr marL="914400" lvl="2" indent="0">
              <a:buNone/>
            </a:pPr>
            <a:endParaRPr lang="en-US" altLang="ko-KR" i="1" dirty="0">
              <a:latin typeface="Cambria Math" panose="02040503050406030204" pitchFamily="18" charset="0"/>
              <a:ea typeface="Cambria Math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Variance component-type methods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4572000" y="4270"/>
            <a:ext cx="4572000" cy="5179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4860032" y="61322"/>
            <a:ext cx="20665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800" b="1" dirty="0">
                <a:solidFill>
                  <a:schemeClr val="bg1">
                    <a:lumMod val="50000"/>
                  </a:schemeClr>
                </a:solidFill>
              </a:rPr>
              <a:t>Challenges of rare-variant analysis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400" b="1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800" b="1" dirty="0" smtClean="0">
                <a:solidFill>
                  <a:schemeClr val="bg1"/>
                </a:solidFill>
              </a:rPr>
              <a:t>Review </a:t>
            </a:r>
            <a:r>
              <a:rPr lang="en-US" altLang="ko-KR" sz="800" b="1" dirty="0">
                <a:solidFill>
                  <a:schemeClr val="bg1"/>
                </a:solidFill>
              </a:rPr>
              <a:t>of rare-variants methods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66697" y="-49609"/>
            <a:ext cx="388928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700" b="1" dirty="0" smtClean="0">
                <a:solidFill>
                  <a:schemeClr val="bg1"/>
                </a:solidFill>
              </a:rPr>
              <a:t>Introduction</a:t>
            </a:r>
          </a:p>
          <a:p>
            <a:pPr algn="r"/>
            <a:r>
              <a:rPr lang="en-US" altLang="ko-KR" sz="700" b="1" dirty="0"/>
              <a:t>An overview of rare-variant </a:t>
            </a:r>
            <a:r>
              <a:rPr lang="en-US" altLang="ko-KR" sz="700" b="1" dirty="0" smtClean="0"/>
              <a:t>analysis</a:t>
            </a:r>
          </a:p>
          <a:p>
            <a:pPr algn="r"/>
            <a:r>
              <a:rPr lang="en-US" altLang="ko-KR" sz="700" b="1" dirty="0" smtClean="0">
                <a:solidFill>
                  <a:schemeClr val="bg1"/>
                </a:solidFill>
              </a:rPr>
              <a:t>Family-based </a:t>
            </a:r>
            <a:r>
              <a:rPr lang="en-US" altLang="ko-KR" sz="700" b="1" dirty="0">
                <a:solidFill>
                  <a:schemeClr val="bg1"/>
                </a:solidFill>
              </a:rPr>
              <a:t>rare-variant association test</a:t>
            </a:r>
          </a:p>
          <a:p>
            <a:pPr algn="r"/>
            <a:r>
              <a:rPr lang="en-US" altLang="ko-KR" sz="700" b="1" dirty="0">
                <a:solidFill>
                  <a:schemeClr val="bg1"/>
                </a:solidFill>
              </a:rPr>
              <a:t>Family-based Rare Variant Association Test for X-linked genes</a:t>
            </a:r>
          </a:p>
          <a:p>
            <a:pPr algn="r"/>
            <a:r>
              <a:rPr lang="en-US" altLang="ko-KR" sz="700" b="1" dirty="0">
                <a:solidFill>
                  <a:schemeClr val="bg1"/>
                </a:solidFill>
              </a:rPr>
              <a:t>Summary and </a:t>
            </a:r>
            <a:r>
              <a:rPr lang="en-US" altLang="ko-KR" sz="700" b="1" dirty="0" smtClean="0">
                <a:solidFill>
                  <a:schemeClr val="bg1"/>
                </a:solidFill>
              </a:rPr>
              <a:t>Conclusion</a:t>
            </a:r>
            <a:endParaRPr lang="en-US" altLang="ko-KR" sz="700" b="1" dirty="0">
              <a:solidFill>
                <a:schemeClr val="bg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17666" y="5087380"/>
            <a:ext cx="1927660" cy="900000"/>
          </a:xfrm>
          <a:prstGeom prst="rect">
            <a:avLst/>
          </a:prstGeom>
        </p:spPr>
      </p:pic>
      <p:graphicFrame>
        <p:nvGraphicFramePr>
          <p:cNvPr id="10" name="Object 1"/>
          <p:cNvGraphicFramePr>
            <a:graphicFrameLocks noChangeAspect="1"/>
          </p:cNvGraphicFramePr>
          <p:nvPr>
            <p:extLst/>
          </p:nvPr>
        </p:nvGraphicFramePr>
        <p:xfrm>
          <a:off x="2422525" y="2276872"/>
          <a:ext cx="4294188" cy="646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58" name="Equation" r:id="rId4" imgW="2958840" imgH="444240" progId="Equation.DSMT4">
                  <p:embed/>
                </p:oleObj>
              </mc:Choice>
              <mc:Fallback>
                <p:oleObj name="Equation" r:id="rId4" imgW="2958840" imgH="4442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22525" y="2276872"/>
                        <a:ext cx="4294188" cy="6461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3"/>
          <p:cNvGraphicFramePr>
            <a:graphicFrameLocks noChangeAspect="1"/>
          </p:cNvGraphicFramePr>
          <p:nvPr>
            <p:extLst/>
          </p:nvPr>
        </p:nvGraphicFramePr>
        <p:xfrm>
          <a:off x="3352800" y="2945346"/>
          <a:ext cx="2433638" cy="344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59" name="Equation" r:id="rId6" imgW="1612800" imgH="228600" progId="Equation.DSMT4">
                  <p:embed/>
                </p:oleObj>
              </mc:Choice>
              <mc:Fallback>
                <p:oleObj name="Equation" r:id="rId6" imgW="161280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52800" y="2945346"/>
                        <a:ext cx="2433638" cy="3444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3" name="그림 12"/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89061" y="3728753"/>
            <a:ext cx="3970588" cy="900000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ECC88D7-4FEA-4BFA-A139-DD4401A4C35F}" type="slidenum">
              <a:rPr lang="en-US" altLang="ko-KR" smtClean="0"/>
              <a:pPr>
                <a:defRPr/>
              </a:pPr>
              <a:t>67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842078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내용 개체 틀 1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r>
                  <a:rPr lang="en-US" altLang="ko-KR" b="1" dirty="0" smtClean="0"/>
                  <a:t>Family-based Design</a:t>
                </a:r>
              </a:p>
              <a:p>
                <a:pPr lvl="1"/>
                <a:r>
                  <a:rPr lang="en-US" altLang="ko-KR" b="1" dirty="0" smtClean="0"/>
                  <a:t>famSKAT (Chen, et al. 2013)</a:t>
                </a:r>
              </a:p>
              <a:p>
                <a:pPr lvl="2"/>
                <a:r>
                  <a:rPr lang="en-US" altLang="ko-KR" dirty="0" smtClean="0"/>
                  <a:t>Test statistic</a:t>
                </a:r>
              </a:p>
              <a:p>
                <a:pPr lvl="2"/>
                <a:endParaRPr lang="en-US" altLang="ko-KR" dirty="0"/>
              </a:p>
              <a:p>
                <a:pPr lvl="2"/>
                <a:endParaRPr lang="en-US" altLang="ko-KR" dirty="0" smtClean="0"/>
              </a:p>
              <a:p>
                <a:pPr lvl="2"/>
                <a:endParaRPr lang="en-US" altLang="ko-KR" dirty="0"/>
              </a:p>
              <a:p>
                <a:pPr marL="1371600" lvl="3" indent="0">
                  <a:buNone/>
                </a:pPr>
                <a:r>
                  <a:rPr lang="en-US" altLang="ko-KR" dirty="0" smtClean="0"/>
                  <a:t>where </a:t>
                </a:r>
                <a:r>
                  <a:rPr lang="en-US" altLang="ko-KR" dirty="0">
                    <a:latin typeface="Times New Roman" panose="02020603050405020304" pitchFamily="18" charset="0"/>
                    <a:ea typeface="-윤고딕310" panose="02030504000101010101" pitchFamily="18" charset="-127"/>
                  </a:rPr>
                  <a:t>Σ</a:t>
                </a:r>
                <a:r>
                  <a:rPr lang="en-US" altLang="ko-KR" dirty="0">
                    <a:latin typeface="Times New Roman" panose="02020603050405020304" pitchFamily="18" charset="0"/>
                  </a:rPr>
                  <a:t> </a:t>
                </a:r>
                <a:r>
                  <a:rPr lang="en-US" altLang="ko-KR" dirty="0">
                    <a:latin typeface="+mn-ea"/>
                  </a:rPr>
                  <a:t>is denoted by</a:t>
                </a:r>
                <a:r>
                  <a:rPr lang="en-US" altLang="ko-KR" dirty="0">
                    <a:latin typeface="Times New Roman" panose="02020603050405020304" pitchFamily="18" charset="0"/>
                  </a:rPr>
                  <a:t> </a:t>
                </a:r>
                <a:r>
                  <a:rPr lang="en-US" altLang="ko-KR" i="1" dirty="0">
                    <a:latin typeface="Times New Roman" panose="02020603050405020304" pitchFamily="18" charset="0"/>
                  </a:rPr>
                  <a:t>h</a:t>
                </a:r>
                <a:r>
                  <a:rPr lang="en-US" altLang="ko-KR" baseline="30000" dirty="0">
                    <a:latin typeface="Times New Roman" panose="02020603050405020304" pitchFamily="18" charset="0"/>
                  </a:rPr>
                  <a:t>2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ko-KR" sz="1100" b="1">
                        <a:latin typeface="Times New Roman" panose="02020603050405020304" pitchFamily="18" charset="0"/>
                      </a:rPr>
                      <m:t>Φ</m:t>
                    </m:r>
                  </m:oMath>
                </a14:m>
                <a:r>
                  <a:rPr lang="en-US" altLang="ko-KR" dirty="0" smtClean="0">
                    <a:latin typeface="Times New Roman" panose="02020603050405020304" pitchFamily="18" charset="0"/>
                  </a:rPr>
                  <a:t> + (1 - </a:t>
                </a:r>
                <a:r>
                  <a:rPr lang="en-US" altLang="ko-KR" i="1" dirty="0" smtClean="0">
                    <a:latin typeface="Times New Roman" panose="02020603050405020304" pitchFamily="18" charset="0"/>
                  </a:rPr>
                  <a:t> </a:t>
                </a:r>
                <a:r>
                  <a:rPr lang="en-US" altLang="ko-KR" i="1" dirty="0">
                    <a:latin typeface="Times New Roman" panose="02020603050405020304" pitchFamily="18" charset="0"/>
                  </a:rPr>
                  <a:t>h</a:t>
                </a:r>
                <a:r>
                  <a:rPr lang="en-US" altLang="ko-KR" baseline="30000" dirty="0">
                    <a:latin typeface="Times New Roman" panose="02020603050405020304" pitchFamily="18" charset="0"/>
                  </a:rPr>
                  <a:t>2</a:t>
                </a:r>
                <a:r>
                  <a:rPr lang="en-US" altLang="ko-KR" dirty="0">
                    <a:latin typeface="Times New Roman" panose="02020603050405020304" pitchFamily="18" charset="0"/>
                  </a:rPr>
                  <a:t>)I</a:t>
                </a:r>
                <a:r>
                  <a:rPr lang="en-US" altLang="ko-KR" dirty="0" smtClean="0">
                    <a:latin typeface="+mn-ea"/>
                  </a:rPr>
                  <a:t>.</a:t>
                </a:r>
              </a:p>
              <a:p>
                <a:pPr marL="1371600" lvl="3" indent="0">
                  <a:buNone/>
                </a:pPr>
                <a:r>
                  <a:rPr lang="en-US" altLang="ko-KR" dirty="0">
                    <a:latin typeface="+mn-ea"/>
                  </a:rPr>
                  <a:t>	  </a:t>
                </a:r>
                <a:r>
                  <a:rPr lang="en-US" altLang="ko-KR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</a:t>
                </a:r>
                <a:r>
                  <a:rPr lang="en-US" altLang="ko-KR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altLang="ko-KR" dirty="0">
                    <a:latin typeface="+mn-ea"/>
                  </a:rPr>
                  <a:t> is the heritability of the </a:t>
                </a:r>
                <a:r>
                  <a:rPr lang="en-US" altLang="ko-KR" dirty="0" smtClean="0">
                    <a:latin typeface="+mn-ea"/>
                  </a:rPr>
                  <a:t>trait.</a:t>
                </a:r>
              </a:p>
              <a:p>
                <a:pPr lvl="2"/>
                <a:endParaRPr lang="en-US" altLang="ko-KR" sz="1000" dirty="0" smtClean="0">
                  <a:latin typeface="+mn-ea"/>
                </a:endParaRPr>
              </a:p>
              <a:p>
                <a:pPr lvl="2"/>
                <a:r>
                  <a:rPr lang="en-US" altLang="ko-KR" dirty="0" smtClean="0">
                    <a:latin typeface="+mn-ea"/>
                  </a:rPr>
                  <a:t>famSKAT </a:t>
                </a:r>
                <a:r>
                  <a:rPr lang="en-US" altLang="ko-KR" dirty="0"/>
                  <a:t>is an extension of the SKAT method for unrelated samples to pedigree </a:t>
                </a:r>
                <a:r>
                  <a:rPr lang="en-US" altLang="ko-KR" dirty="0" smtClean="0"/>
                  <a:t>samples.</a:t>
                </a:r>
                <a:endParaRPr lang="en-US" altLang="ko-KR" dirty="0" smtClean="0">
                  <a:latin typeface="+mn-ea"/>
                </a:endParaRPr>
              </a:p>
            </p:txBody>
          </p:sp>
        </mc:Choice>
        <mc:Fallback xmlns="">
          <p:sp>
            <p:nvSpPr>
              <p:cNvPr id="2" name="내용 개체 틀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37" t="-10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Variance component-type methods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4572000" y="4270"/>
            <a:ext cx="4572000" cy="5179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4860032" y="61322"/>
            <a:ext cx="20665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800" b="1" dirty="0">
                <a:solidFill>
                  <a:schemeClr val="bg1">
                    <a:lumMod val="50000"/>
                  </a:schemeClr>
                </a:solidFill>
              </a:rPr>
              <a:t>Challenges of rare-variant analysis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400" b="1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800" b="1" dirty="0" smtClean="0">
                <a:solidFill>
                  <a:schemeClr val="bg1"/>
                </a:solidFill>
              </a:rPr>
              <a:t>Review </a:t>
            </a:r>
            <a:r>
              <a:rPr lang="en-US" altLang="ko-KR" sz="800" b="1" dirty="0">
                <a:solidFill>
                  <a:schemeClr val="bg1"/>
                </a:solidFill>
              </a:rPr>
              <a:t>of rare-variants methods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66697" y="-49609"/>
            <a:ext cx="388928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700" b="1" dirty="0" smtClean="0">
                <a:solidFill>
                  <a:schemeClr val="bg1"/>
                </a:solidFill>
              </a:rPr>
              <a:t>Introduction</a:t>
            </a:r>
          </a:p>
          <a:p>
            <a:pPr algn="r"/>
            <a:r>
              <a:rPr lang="en-US" altLang="ko-KR" sz="700" b="1" dirty="0"/>
              <a:t>An overview of rare-variant </a:t>
            </a:r>
            <a:r>
              <a:rPr lang="en-US" altLang="ko-KR" sz="700" b="1" dirty="0" smtClean="0"/>
              <a:t>analysis</a:t>
            </a:r>
          </a:p>
          <a:p>
            <a:pPr algn="r"/>
            <a:r>
              <a:rPr lang="en-US" altLang="ko-KR" sz="700" b="1" dirty="0" smtClean="0">
                <a:solidFill>
                  <a:schemeClr val="bg1"/>
                </a:solidFill>
              </a:rPr>
              <a:t>Family-based </a:t>
            </a:r>
            <a:r>
              <a:rPr lang="en-US" altLang="ko-KR" sz="700" b="1" dirty="0">
                <a:solidFill>
                  <a:schemeClr val="bg1"/>
                </a:solidFill>
              </a:rPr>
              <a:t>rare-variant association test</a:t>
            </a:r>
          </a:p>
          <a:p>
            <a:pPr algn="r"/>
            <a:r>
              <a:rPr lang="en-US" altLang="ko-KR" sz="700" b="1" dirty="0">
                <a:solidFill>
                  <a:schemeClr val="bg1"/>
                </a:solidFill>
              </a:rPr>
              <a:t>Family-based Rare Variant Association Test for X-linked genes</a:t>
            </a:r>
          </a:p>
          <a:p>
            <a:pPr algn="r"/>
            <a:r>
              <a:rPr lang="en-US" altLang="ko-KR" sz="700" b="1" dirty="0">
                <a:solidFill>
                  <a:schemeClr val="bg1"/>
                </a:solidFill>
              </a:rPr>
              <a:t>Summary and </a:t>
            </a:r>
            <a:r>
              <a:rPr lang="en-US" altLang="ko-KR" sz="700" b="1" dirty="0" smtClean="0">
                <a:solidFill>
                  <a:schemeClr val="bg1"/>
                </a:solidFill>
              </a:rPr>
              <a:t>Conclusion</a:t>
            </a:r>
            <a:endParaRPr lang="en-US" altLang="ko-KR" sz="700" b="1" dirty="0">
              <a:solidFill>
                <a:schemeClr val="bg1"/>
              </a:solidFill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029996" y="2502421"/>
            <a:ext cx="5103000" cy="648000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ECC88D7-4FEA-4BFA-A139-DD4401A4C35F}" type="slidenum">
              <a:rPr lang="en-US" altLang="ko-KR" smtClean="0"/>
              <a:pPr>
                <a:defRPr/>
              </a:pPr>
              <a:t>68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889293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ECC88D7-4FEA-4BFA-A139-DD4401A4C35F}" type="slidenum">
              <a:rPr lang="en-US" altLang="ko-KR" smtClean="0"/>
              <a:pPr>
                <a:defRPr/>
              </a:pPr>
              <a:t>69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5664898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Recent improvements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4572000" y="4270"/>
            <a:ext cx="4572000" cy="5179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66697" y="-49609"/>
            <a:ext cx="388928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700" b="1" dirty="0"/>
              <a:t>Introduction</a:t>
            </a:r>
          </a:p>
          <a:p>
            <a:pPr algn="r"/>
            <a:r>
              <a:rPr lang="en-US" altLang="ko-KR" sz="700" b="1" dirty="0">
                <a:solidFill>
                  <a:schemeClr val="bg1"/>
                </a:solidFill>
              </a:rPr>
              <a:t>An overview of rare-variant analysis</a:t>
            </a:r>
          </a:p>
          <a:p>
            <a:pPr algn="r"/>
            <a:r>
              <a:rPr lang="en-US" altLang="ko-KR" sz="700" b="1" dirty="0">
                <a:solidFill>
                  <a:schemeClr val="bg1"/>
                </a:solidFill>
              </a:rPr>
              <a:t>Family-based rare-variant association test</a:t>
            </a:r>
          </a:p>
          <a:p>
            <a:pPr algn="r"/>
            <a:r>
              <a:rPr lang="en-US" altLang="ko-KR" sz="700" b="1" dirty="0">
                <a:solidFill>
                  <a:schemeClr val="bg1"/>
                </a:solidFill>
              </a:rPr>
              <a:t>Family-based rare-variant association test for X-linked genes</a:t>
            </a:r>
          </a:p>
          <a:p>
            <a:pPr algn="r"/>
            <a:r>
              <a:rPr lang="en-US" altLang="ko-KR" sz="700" b="1" dirty="0">
                <a:solidFill>
                  <a:schemeClr val="bg1"/>
                </a:solidFill>
              </a:rPr>
              <a:t>Summary and Conclusion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ECC88D7-4FEA-4BFA-A139-DD4401A4C35F}" type="slidenum">
              <a:rPr lang="en-US" altLang="ko-KR" smtClean="0"/>
              <a:pPr>
                <a:defRPr/>
              </a:pPr>
              <a:t>7</a:t>
            </a:fld>
            <a:endParaRPr lang="en-US" altLang="ko-KR" dirty="0"/>
          </a:p>
        </p:txBody>
      </p:sp>
      <p:pic>
        <p:nvPicPr>
          <p:cNvPr id="10" name="내용 개체 틀 9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1531" y="1628800"/>
            <a:ext cx="7440938" cy="46800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860032" y="-26567"/>
            <a:ext cx="26869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800" b="1" dirty="0">
                <a:solidFill>
                  <a:schemeClr val="bg1">
                    <a:lumMod val="50000"/>
                  </a:schemeClr>
                </a:solidFill>
              </a:rPr>
              <a:t>The background on genetic association studies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800" b="1" dirty="0" smtClean="0">
                <a:solidFill>
                  <a:schemeClr val="bg1">
                    <a:lumMod val="50000"/>
                  </a:schemeClr>
                </a:solidFill>
              </a:rPr>
              <a:t>Missing </a:t>
            </a:r>
            <a:r>
              <a:rPr lang="en-US" altLang="ko-KR" sz="800" b="1" dirty="0">
                <a:solidFill>
                  <a:schemeClr val="bg1">
                    <a:lumMod val="50000"/>
                  </a:schemeClr>
                </a:solidFill>
              </a:rPr>
              <a:t>heritability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800" b="1" dirty="0">
                <a:solidFill>
                  <a:schemeClr val="bg1"/>
                </a:solidFill>
              </a:rPr>
              <a:t>Rare variant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800" b="1" dirty="0">
                <a:solidFill>
                  <a:schemeClr val="bg1">
                    <a:lumMod val="50000"/>
                  </a:schemeClr>
                </a:solidFill>
              </a:rPr>
              <a:t>X-chromosome in association studies</a:t>
            </a:r>
          </a:p>
        </p:txBody>
      </p:sp>
    </p:spTree>
    <p:extLst>
      <p:ext uri="{BB962C8B-B14F-4D97-AF65-F5344CB8AC3E}">
        <p14:creationId xmlns:p14="http://schemas.microsoft.com/office/powerpoint/2010/main" val="4151714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내용 개체 틀 1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r>
                  <a:rPr lang="en-US" altLang="ko-KR" b="1" dirty="0" smtClean="0"/>
                  <a:t>Case-Control Design</a:t>
                </a:r>
              </a:p>
              <a:p>
                <a:pPr lvl="1"/>
                <a:r>
                  <a:rPr lang="en-US" altLang="ko-KR" b="1" dirty="0" smtClean="0"/>
                  <a:t>SKAT-O (Lee, et al. 2012)</a:t>
                </a:r>
              </a:p>
              <a:p>
                <a:pPr lvl="2"/>
                <a:r>
                  <a:rPr lang="en-US" altLang="ko-KR" dirty="0" smtClean="0"/>
                  <a:t>SKAT-O method is a linear combination of SKAT and burden test statistics.</a:t>
                </a:r>
              </a:p>
              <a:p>
                <a:pPr lvl="2"/>
                <a:endParaRPr lang="en-US" altLang="ko-KR" sz="1000" dirty="0" smtClean="0"/>
              </a:p>
              <a:p>
                <a:pPr lvl="2"/>
                <a:r>
                  <a:rPr lang="en-US" altLang="ko-KR" dirty="0" smtClean="0"/>
                  <a:t>Test statistic</a:t>
                </a:r>
              </a:p>
              <a:p>
                <a:pPr lvl="2"/>
                <a:endParaRPr lang="en-US" altLang="ko-KR" dirty="0" smtClean="0"/>
              </a:p>
              <a:p>
                <a:pPr marL="914400" lvl="2" indent="0">
                  <a:buNone/>
                </a:pPr>
                <a:endParaRPr lang="en-US" altLang="ko-KR" dirty="0" smtClean="0"/>
              </a:p>
              <a:p>
                <a:pPr lvl="3"/>
                <a:r>
                  <a:rPr lang="en-US" altLang="ko-KR" dirty="0"/>
                  <a:t>The SKAT-O test is reduced to </a:t>
                </a:r>
                <a:endParaRPr lang="en-US" altLang="ko-KR" dirty="0" smtClean="0"/>
              </a:p>
              <a:p>
                <a:pPr lvl="4"/>
                <a:r>
                  <a:rPr lang="en-US" altLang="ko-KR" dirty="0" smtClean="0"/>
                  <a:t>the SKAT, </a:t>
                </a:r>
                <a:r>
                  <a:rPr lang="en-US" altLang="ko-KR" dirty="0"/>
                  <a:t>when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ko-KR" i="1"/>
                      <m:t>ρ</m:t>
                    </m:r>
                  </m:oMath>
                </a14:m>
                <a:r>
                  <a:rPr lang="en-US" altLang="ko-KR" dirty="0"/>
                  <a:t> = 0 </a:t>
                </a:r>
                <a:endParaRPr lang="en-US" altLang="ko-KR" dirty="0" smtClean="0"/>
              </a:p>
              <a:p>
                <a:pPr lvl="4"/>
                <a:r>
                  <a:rPr lang="en-US" altLang="ko-KR" dirty="0" smtClean="0"/>
                  <a:t>the </a:t>
                </a:r>
                <a:r>
                  <a:rPr lang="en-US" altLang="ko-KR" dirty="0"/>
                  <a:t>burden </a:t>
                </a:r>
                <a:r>
                  <a:rPr lang="en-US" altLang="ko-KR" dirty="0" smtClean="0"/>
                  <a:t>test, </a:t>
                </a:r>
                <a:r>
                  <a:rPr lang="en-US" altLang="ko-KR" dirty="0"/>
                  <a:t>when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ko-KR" i="1"/>
                      <m:t>ρ</m:t>
                    </m:r>
                  </m:oMath>
                </a14:m>
                <a:r>
                  <a:rPr lang="en-US" altLang="ko-KR" dirty="0"/>
                  <a:t> = </a:t>
                </a:r>
                <a:r>
                  <a:rPr lang="en-US" altLang="ko-KR" dirty="0" smtClean="0"/>
                  <a:t>1</a:t>
                </a:r>
              </a:p>
              <a:p>
                <a:pPr lvl="2"/>
                <a:endParaRPr lang="en-US" altLang="ko-KR" sz="1000" dirty="0"/>
              </a:p>
              <a:p>
                <a:pPr lvl="2"/>
                <a:r>
                  <a:rPr lang="en-US" altLang="ko-KR" dirty="0" smtClean="0"/>
                  <a:t>We choose the smallest p-value</a:t>
                </a:r>
              </a:p>
            </p:txBody>
          </p:sp>
        </mc:Choice>
        <mc:Fallback xmlns="">
          <p:sp>
            <p:nvSpPr>
              <p:cNvPr id="2" name="내용 개체 틀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037" t="-10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Optimal-type methods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4572000" y="4270"/>
            <a:ext cx="4572000" cy="5179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4860032" y="61322"/>
            <a:ext cx="20665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800" b="1" dirty="0">
                <a:solidFill>
                  <a:schemeClr val="bg1">
                    <a:lumMod val="50000"/>
                  </a:schemeClr>
                </a:solidFill>
              </a:rPr>
              <a:t>Challenges of rare-variant analysis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400" b="1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800" b="1" dirty="0" smtClean="0">
                <a:solidFill>
                  <a:schemeClr val="bg1"/>
                </a:solidFill>
              </a:rPr>
              <a:t>Review </a:t>
            </a:r>
            <a:r>
              <a:rPr lang="en-US" altLang="ko-KR" sz="800" b="1" dirty="0">
                <a:solidFill>
                  <a:schemeClr val="bg1"/>
                </a:solidFill>
              </a:rPr>
              <a:t>of rare-variants methods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66697" y="-49609"/>
            <a:ext cx="388928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700" b="1" dirty="0" smtClean="0">
                <a:solidFill>
                  <a:schemeClr val="bg1"/>
                </a:solidFill>
              </a:rPr>
              <a:t>Introduction</a:t>
            </a:r>
          </a:p>
          <a:p>
            <a:pPr algn="r"/>
            <a:r>
              <a:rPr lang="en-US" altLang="ko-KR" sz="700" b="1" dirty="0"/>
              <a:t>An overview of rare-variant </a:t>
            </a:r>
            <a:r>
              <a:rPr lang="en-US" altLang="ko-KR" sz="700" b="1" dirty="0" smtClean="0"/>
              <a:t>analysis</a:t>
            </a:r>
          </a:p>
          <a:p>
            <a:pPr algn="r"/>
            <a:r>
              <a:rPr lang="en-US" altLang="ko-KR" sz="700" b="1" dirty="0" smtClean="0">
                <a:solidFill>
                  <a:schemeClr val="bg1"/>
                </a:solidFill>
              </a:rPr>
              <a:t>Family-based </a:t>
            </a:r>
            <a:r>
              <a:rPr lang="en-US" altLang="ko-KR" sz="700" b="1" dirty="0">
                <a:solidFill>
                  <a:schemeClr val="bg1"/>
                </a:solidFill>
              </a:rPr>
              <a:t>rare-variant association test</a:t>
            </a:r>
          </a:p>
          <a:p>
            <a:pPr algn="r"/>
            <a:r>
              <a:rPr lang="en-US" altLang="ko-KR" sz="700" b="1" dirty="0">
                <a:solidFill>
                  <a:schemeClr val="bg1"/>
                </a:solidFill>
              </a:rPr>
              <a:t>Family-based Rare Variant Association Test for X-linked genes</a:t>
            </a:r>
          </a:p>
          <a:p>
            <a:pPr algn="r"/>
            <a:r>
              <a:rPr lang="en-US" altLang="ko-KR" sz="700" b="1" dirty="0">
                <a:solidFill>
                  <a:schemeClr val="bg1"/>
                </a:solidFill>
              </a:rPr>
              <a:t>Summary and </a:t>
            </a:r>
            <a:r>
              <a:rPr lang="en-US" altLang="ko-KR" sz="700" b="1" dirty="0" smtClean="0">
                <a:solidFill>
                  <a:schemeClr val="bg1"/>
                </a:solidFill>
              </a:rPr>
              <a:t>Conclusion</a:t>
            </a:r>
            <a:endParaRPr lang="en-US" altLang="ko-KR" sz="700" b="1" dirty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164353" y="3249040"/>
            <a:ext cx="4834286" cy="540000"/>
          </a:xfrm>
          <a:prstGeom prst="rect">
            <a:avLst/>
          </a:prstGeom>
        </p:spPr>
      </p:pic>
      <p:graphicFrame>
        <p:nvGraphicFramePr>
          <p:cNvPr id="12" name="Object 4"/>
          <p:cNvGraphicFramePr>
            <a:graphicFrameLocks noChangeAspect="1"/>
          </p:cNvGraphicFramePr>
          <p:nvPr>
            <p:extLst/>
          </p:nvPr>
        </p:nvGraphicFramePr>
        <p:xfrm>
          <a:off x="2848740" y="5301208"/>
          <a:ext cx="3446462" cy="479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266" name="Equation" r:id="rId5" imgW="1828800" imgH="253800" progId="Equation.DSMT4">
                  <p:embed/>
                </p:oleObj>
              </mc:Choice>
              <mc:Fallback>
                <p:oleObj name="Equation" r:id="rId5" imgW="182880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48740" y="5301208"/>
                        <a:ext cx="3446462" cy="4794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ECC88D7-4FEA-4BFA-A139-DD4401A4C35F}" type="slidenum">
              <a:rPr lang="en-US" altLang="ko-KR" smtClean="0"/>
              <a:pPr>
                <a:defRPr/>
              </a:pPr>
              <a:t>70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397415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ko-KR" b="1" dirty="0" smtClean="0"/>
              <a:t>Case-Control Design</a:t>
            </a:r>
          </a:p>
          <a:p>
            <a:pPr lvl="1"/>
            <a:r>
              <a:rPr lang="en-US" altLang="ko-KR" b="1" dirty="0"/>
              <a:t>Fisher’s hybrid statistics </a:t>
            </a:r>
            <a:r>
              <a:rPr lang="en-US" altLang="ko-KR" b="1" dirty="0" smtClean="0"/>
              <a:t>(</a:t>
            </a:r>
            <a:r>
              <a:rPr lang="en-US" altLang="ko-KR" b="1" dirty="0" err="1" smtClean="0"/>
              <a:t>Derkach</a:t>
            </a:r>
            <a:r>
              <a:rPr lang="en-US" altLang="ko-KR" b="1" dirty="0" smtClean="0"/>
              <a:t>, et al. 2013)</a:t>
            </a:r>
          </a:p>
          <a:p>
            <a:pPr lvl="2"/>
            <a:r>
              <a:rPr lang="en-US" altLang="ko-KR" dirty="0" smtClean="0"/>
              <a:t>To </a:t>
            </a:r>
            <a:r>
              <a:rPr lang="en-US" altLang="ko-KR" dirty="0"/>
              <a:t>use Fisher’s method of combining p-values from SKAT and burden </a:t>
            </a:r>
            <a:r>
              <a:rPr lang="en-US" altLang="ko-KR" dirty="0" smtClean="0"/>
              <a:t>statistics</a:t>
            </a:r>
          </a:p>
          <a:p>
            <a:pPr lvl="2"/>
            <a:endParaRPr lang="en-US" altLang="ko-KR" sz="1000" dirty="0" smtClean="0"/>
          </a:p>
          <a:p>
            <a:pPr lvl="2"/>
            <a:r>
              <a:rPr lang="en-US" altLang="ko-KR" dirty="0" smtClean="0"/>
              <a:t>Test statistic</a:t>
            </a:r>
          </a:p>
          <a:p>
            <a:pPr lvl="2"/>
            <a:endParaRPr lang="en-US" altLang="ko-KR" dirty="0" smtClean="0"/>
          </a:p>
          <a:p>
            <a:pPr marL="914400" lvl="2" indent="0">
              <a:buNone/>
            </a:pPr>
            <a:endParaRPr lang="en-US" altLang="ko-KR" dirty="0" smtClean="0"/>
          </a:p>
          <a:p>
            <a:pPr marL="1371600" lvl="3" indent="0">
              <a:buNone/>
            </a:pPr>
            <a:r>
              <a:rPr lang="en-US" altLang="ko-KR" dirty="0" smtClean="0"/>
              <a:t>where </a:t>
            </a:r>
            <a:r>
              <a:rPr lang="en-US" altLang="ko-KR" i="1" dirty="0" err="1" smtClean="0"/>
              <a:t>p</a:t>
            </a:r>
            <a:r>
              <a:rPr lang="en-US" altLang="ko-KR" i="1" baseline="-25000" dirty="0" err="1" smtClean="0"/>
              <a:t>SKAT</a:t>
            </a:r>
            <a:r>
              <a:rPr lang="en-US" altLang="ko-KR" dirty="0" smtClean="0"/>
              <a:t> is p-value obtained from SKAT</a:t>
            </a:r>
          </a:p>
          <a:p>
            <a:pPr marL="1371600" lvl="3" indent="0">
              <a:buNone/>
            </a:pPr>
            <a:r>
              <a:rPr lang="en-US" altLang="ko-KR" i="1" dirty="0" smtClean="0"/>
              <a:t>        </a:t>
            </a:r>
            <a:r>
              <a:rPr lang="en-US" altLang="ko-KR" i="1" dirty="0" err="1" smtClean="0"/>
              <a:t>p</a:t>
            </a:r>
            <a:r>
              <a:rPr lang="en-US" altLang="ko-KR" i="1" baseline="-25000" dirty="0" err="1" smtClean="0"/>
              <a:t>burden</a:t>
            </a:r>
            <a:r>
              <a:rPr lang="en-US" altLang="ko-KR" dirty="0" smtClean="0"/>
              <a:t> is </a:t>
            </a:r>
            <a:r>
              <a:rPr lang="en-US" altLang="ko-KR" dirty="0"/>
              <a:t>p-value obtained from </a:t>
            </a:r>
            <a:r>
              <a:rPr lang="en-US" altLang="ko-KR" dirty="0" smtClean="0"/>
              <a:t>burden test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Optimal-type methods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4572000" y="4270"/>
            <a:ext cx="4572000" cy="5179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4860032" y="61322"/>
            <a:ext cx="20665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800" b="1" dirty="0">
                <a:solidFill>
                  <a:schemeClr val="bg1">
                    <a:lumMod val="50000"/>
                  </a:schemeClr>
                </a:solidFill>
              </a:rPr>
              <a:t>Challenges of rare-variant analysis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400" b="1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800" b="1" dirty="0" smtClean="0">
                <a:solidFill>
                  <a:schemeClr val="bg1"/>
                </a:solidFill>
              </a:rPr>
              <a:t>Review </a:t>
            </a:r>
            <a:r>
              <a:rPr lang="en-US" altLang="ko-KR" sz="800" b="1" dirty="0">
                <a:solidFill>
                  <a:schemeClr val="bg1"/>
                </a:solidFill>
              </a:rPr>
              <a:t>of rare-variants methods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66697" y="-49609"/>
            <a:ext cx="388928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700" b="1" dirty="0" smtClean="0">
                <a:solidFill>
                  <a:schemeClr val="bg1"/>
                </a:solidFill>
              </a:rPr>
              <a:t>Introduction</a:t>
            </a:r>
          </a:p>
          <a:p>
            <a:pPr algn="r"/>
            <a:r>
              <a:rPr lang="en-US" altLang="ko-KR" sz="700" b="1" dirty="0"/>
              <a:t>An overview of rare-variant </a:t>
            </a:r>
            <a:r>
              <a:rPr lang="en-US" altLang="ko-KR" sz="700" b="1" dirty="0" smtClean="0"/>
              <a:t>analysis</a:t>
            </a:r>
          </a:p>
          <a:p>
            <a:pPr algn="r"/>
            <a:r>
              <a:rPr lang="en-US" altLang="ko-KR" sz="700" b="1" dirty="0" smtClean="0">
                <a:solidFill>
                  <a:schemeClr val="bg1"/>
                </a:solidFill>
              </a:rPr>
              <a:t>Family-based </a:t>
            </a:r>
            <a:r>
              <a:rPr lang="en-US" altLang="ko-KR" sz="700" b="1" dirty="0">
                <a:solidFill>
                  <a:schemeClr val="bg1"/>
                </a:solidFill>
              </a:rPr>
              <a:t>rare-variant association test</a:t>
            </a:r>
          </a:p>
          <a:p>
            <a:pPr algn="r"/>
            <a:r>
              <a:rPr lang="en-US" altLang="ko-KR" sz="700" b="1" dirty="0">
                <a:solidFill>
                  <a:schemeClr val="bg1"/>
                </a:solidFill>
              </a:rPr>
              <a:t>Family-based Rare Variant Association Test for X-linked genes</a:t>
            </a:r>
          </a:p>
          <a:p>
            <a:pPr algn="r"/>
            <a:r>
              <a:rPr lang="en-US" altLang="ko-KR" sz="700" b="1" dirty="0">
                <a:solidFill>
                  <a:schemeClr val="bg1"/>
                </a:solidFill>
              </a:rPr>
              <a:t>Summary and </a:t>
            </a:r>
            <a:r>
              <a:rPr lang="en-US" altLang="ko-KR" sz="700" b="1" dirty="0" smtClean="0">
                <a:solidFill>
                  <a:schemeClr val="bg1"/>
                </a:solidFill>
              </a:rPr>
              <a:t>Conclusion</a:t>
            </a:r>
            <a:endParaRPr lang="en-US" altLang="ko-KR" sz="700" b="1" dirty="0">
              <a:solidFill>
                <a:schemeClr val="bg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163038" y="3222501"/>
            <a:ext cx="4832542" cy="540000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ECC88D7-4FEA-4BFA-A139-DD4401A4C35F}" type="slidenum">
              <a:rPr lang="en-US" altLang="ko-KR" smtClean="0"/>
              <a:pPr>
                <a:defRPr/>
              </a:pPr>
              <a:t>71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588544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ko-KR" b="1" dirty="0" smtClean="0"/>
              <a:t>Family-based Design</a:t>
            </a:r>
          </a:p>
          <a:p>
            <a:pPr lvl="1"/>
            <a:r>
              <a:rPr lang="en-US" altLang="ko-KR" b="1" dirty="0" smtClean="0"/>
              <a:t>MONSTER (Jiang and McPeek 2014)</a:t>
            </a:r>
          </a:p>
          <a:p>
            <a:pPr lvl="2"/>
            <a:r>
              <a:rPr lang="en-US" altLang="ko-KR" dirty="0" smtClean="0"/>
              <a:t>MONSTER is an extension of SKAT-O method for unrelated samples to pedigree samples.</a:t>
            </a:r>
          </a:p>
          <a:p>
            <a:pPr lvl="2"/>
            <a:endParaRPr lang="en-US" altLang="ko-KR" sz="1000" dirty="0" smtClean="0"/>
          </a:p>
          <a:p>
            <a:pPr lvl="2"/>
            <a:r>
              <a:rPr lang="en-US" altLang="ko-KR" dirty="0" smtClean="0"/>
              <a:t>Test statistic</a:t>
            </a:r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marL="1371600" lvl="3" indent="0">
              <a:buNone/>
            </a:pPr>
            <a:r>
              <a:rPr lang="en-US" altLang="ko-KR" dirty="0"/>
              <a:t>where </a:t>
            </a:r>
            <a:r>
              <a:rPr lang="en-US" altLang="ko-KR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en-US" altLang="ko-KR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ko-KR" i="1" baseline="-25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amSKAT</a:t>
            </a:r>
            <a:r>
              <a:rPr lang="en-US" altLang="ko-KR" dirty="0" smtClean="0"/>
              <a:t> </a:t>
            </a:r>
            <a:r>
              <a:rPr lang="en-US" altLang="ko-KR" dirty="0"/>
              <a:t>is </a:t>
            </a:r>
            <a:r>
              <a:rPr lang="en-US" altLang="ko-KR" dirty="0" smtClean="0"/>
              <a:t>famSKAT test statistic (Chen, et al. 2013)</a:t>
            </a:r>
            <a:endParaRPr lang="en-US" altLang="ko-KR" dirty="0"/>
          </a:p>
          <a:p>
            <a:pPr marL="1371600" lvl="3" indent="0">
              <a:buNone/>
            </a:pPr>
            <a:r>
              <a:rPr lang="en-US" altLang="ko-KR" i="1" dirty="0"/>
              <a:t>        </a:t>
            </a:r>
            <a:r>
              <a:rPr lang="en-US" altLang="ko-KR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en-US" altLang="ko-KR" i="1" baseline="-25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famBT</a:t>
            </a:r>
            <a:r>
              <a:rPr lang="en-US" altLang="ko-KR" dirty="0" smtClean="0"/>
              <a:t> is</a:t>
            </a:r>
            <a:r>
              <a:rPr lang="en-US" altLang="ko-KR" dirty="0"/>
              <a:t> </a:t>
            </a:r>
            <a:r>
              <a:rPr lang="en-US" altLang="ko-KR" dirty="0" smtClean="0"/>
              <a:t>famBT(burden type) </a:t>
            </a:r>
            <a:r>
              <a:rPr lang="en-US" altLang="ko-KR" dirty="0"/>
              <a:t>test statistic (Chen, et al. 2013</a:t>
            </a:r>
            <a:r>
              <a:rPr lang="en-US" altLang="ko-KR" dirty="0" smtClean="0"/>
              <a:t>)</a:t>
            </a:r>
          </a:p>
          <a:p>
            <a:pPr marL="1371600" lvl="3" indent="0">
              <a:buNone/>
            </a:pPr>
            <a:endParaRPr lang="en-US" altLang="ko-KR" sz="1000" dirty="0" smtClean="0"/>
          </a:p>
          <a:p>
            <a:pPr lvl="2"/>
            <a:r>
              <a:rPr lang="el-GR" altLang="ko-KR" i="1" dirty="0" smtClean="0">
                <a:latin typeface="Times New Roman" panose="02020603050405020304" pitchFamily="18" charset="0"/>
                <a:ea typeface="-윤고딕310" panose="02030504000101010101" pitchFamily="18" charset="-127"/>
                <a:cs typeface="Times New Roman" panose="02020603050405020304" pitchFamily="18" charset="0"/>
              </a:rPr>
              <a:t>ρ</a:t>
            </a:r>
            <a:r>
              <a:rPr lang="en-US" altLang="ko-KR" dirty="0" smtClean="0"/>
              <a:t> parameter </a:t>
            </a:r>
            <a:r>
              <a:rPr lang="en-US" altLang="ko-KR" dirty="0"/>
              <a:t>allows MONSTER to balance between two statistics in order to achieve robustness for a wide range of possible genetic architectures of the trait.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Optimal-type methods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4572000" y="4270"/>
            <a:ext cx="4572000" cy="5179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4860032" y="61322"/>
            <a:ext cx="20665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800" b="1" dirty="0">
                <a:solidFill>
                  <a:schemeClr val="bg1">
                    <a:lumMod val="50000"/>
                  </a:schemeClr>
                </a:solidFill>
              </a:rPr>
              <a:t>Challenges of rare-variant analysis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400" b="1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800" b="1" dirty="0" smtClean="0">
                <a:solidFill>
                  <a:schemeClr val="bg1"/>
                </a:solidFill>
              </a:rPr>
              <a:t>Review </a:t>
            </a:r>
            <a:r>
              <a:rPr lang="en-US" altLang="ko-KR" sz="800" b="1" dirty="0">
                <a:solidFill>
                  <a:schemeClr val="bg1"/>
                </a:solidFill>
              </a:rPr>
              <a:t>of rare-variants methods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66697" y="-49609"/>
            <a:ext cx="388928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700" b="1" dirty="0" smtClean="0">
                <a:solidFill>
                  <a:schemeClr val="bg1"/>
                </a:solidFill>
              </a:rPr>
              <a:t>Introduction</a:t>
            </a:r>
          </a:p>
          <a:p>
            <a:pPr algn="r"/>
            <a:r>
              <a:rPr lang="en-US" altLang="ko-KR" sz="700" b="1" dirty="0"/>
              <a:t>An overview of rare-variant </a:t>
            </a:r>
            <a:r>
              <a:rPr lang="en-US" altLang="ko-KR" sz="700" b="1" dirty="0" smtClean="0"/>
              <a:t>analysis</a:t>
            </a:r>
          </a:p>
          <a:p>
            <a:pPr algn="r"/>
            <a:r>
              <a:rPr lang="en-US" altLang="ko-KR" sz="700" b="1" dirty="0" smtClean="0">
                <a:solidFill>
                  <a:schemeClr val="bg1"/>
                </a:solidFill>
              </a:rPr>
              <a:t>Family-based </a:t>
            </a:r>
            <a:r>
              <a:rPr lang="en-US" altLang="ko-KR" sz="700" b="1" dirty="0">
                <a:solidFill>
                  <a:schemeClr val="bg1"/>
                </a:solidFill>
              </a:rPr>
              <a:t>rare-variant association test</a:t>
            </a:r>
          </a:p>
          <a:p>
            <a:pPr algn="r"/>
            <a:r>
              <a:rPr lang="en-US" altLang="ko-KR" sz="700" b="1" dirty="0">
                <a:solidFill>
                  <a:schemeClr val="bg1"/>
                </a:solidFill>
              </a:rPr>
              <a:t>Family-based Rare Variant Association Test for X-linked genes</a:t>
            </a:r>
          </a:p>
          <a:p>
            <a:pPr algn="r"/>
            <a:r>
              <a:rPr lang="en-US" altLang="ko-KR" sz="700" b="1" dirty="0">
                <a:solidFill>
                  <a:schemeClr val="bg1"/>
                </a:solidFill>
              </a:rPr>
              <a:t>Summary and </a:t>
            </a:r>
            <a:r>
              <a:rPr lang="en-US" altLang="ko-KR" sz="700" b="1" dirty="0" smtClean="0">
                <a:solidFill>
                  <a:schemeClr val="bg1"/>
                </a:solidFill>
              </a:rPr>
              <a:t>Conclusion</a:t>
            </a:r>
            <a:endParaRPr lang="en-US" altLang="ko-KR" sz="700" b="1" dirty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092930" y="3222873"/>
            <a:ext cx="4961250" cy="540000"/>
          </a:xfrm>
          <a:prstGeom prst="rect">
            <a:avLst/>
          </a:prstGeom>
        </p:spPr>
      </p:pic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ECC88D7-4FEA-4BFA-A139-DD4401A4C35F}" type="slidenum">
              <a:rPr lang="en-US" altLang="ko-KR" smtClean="0"/>
              <a:pPr>
                <a:defRPr/>
              </a:pPr>
              <a:t>72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875552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ECC88D7-4FEA-4BFA-A139-DD4401A4C35F}" type="slidenum">
              <a:rPr lang="en-US" altLang="ko-KR" smtClean="0"/>
              <a:pPr>
                <a:defRPr/>
              </a:pPr>
              <a:t>73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75304413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466696" y="1832124"/>
            <a:ext cx="8229600" cy="4756807"/>
          </a:xfrm>
        </p:spPr>
        <p:txBody>
          <a:bodyPr>
            <a:noAutofit/>
          </a:bodyPr>
          <a:lstStyle/>
          <a:p>
            <a:r>
              <a:rPr lang="en-US" altLang="ko-KR" sz="2000" dirty="0">
                <a:latin typeface="Arial" pitchFamily="34" charset="0"/>
                <a:cs typeface="Arial" pitchFamily="34" charset="0"/>
              </a:rPr>
              <a:t>Table </a:t>
            </a:r>
            <a:r>
              <a:rPr lang="en-US" altLang="ko-KR" sz="2000" dirty="0" smtClean="0">
                <a:latin typeface="Arial" pitchFamily="34" charset="0"/>
                <a:cs typeface="Arial" pitchFamily="34" charset="0"/>
              </a:rPr>
              <a:t>3.2 </a:t>
            </a:r>
            <a:r>
              <a:rPr lang="en-US" altLang="ko-KR" sz="2000" dirty="0">
                <a:latin typeface="Arial" pitchFamily="34" charset="0"/>
                <a:cs typeface="Arial" pitchFamily="34" charset="0"/>
              </a:rPr>
              <a:t>Empirical type-1 error estimates for </a:t>
            </a:r>
            <a:r>
              <a:rPr lang="en-US" altLang="ko-KR" sz="2000" dirty="0" smtClean="0">
                <a:latin typeface="Arial" pitchFamily="34" charset="0"/>
                <a:cs typeface="Arial" pitchFamily="34" charset="0"/>
              </a:rPr>
              <a:t>100 </a:t>
            </a:r>
            <a:r>
              <a:rPr lang="en-US" altLang="ko-KR" sz="2000" dirty="0">
                <a:latin typeface="Arial" pitchFamily="34" charset="0"/>
                <a:cs typeface="Arial" pitchFamily="34" charset="0"/>
              </a:rPr>
              <a:t>rare variants.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Evaluation with simulated data under the absence of population substructure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4572000" y="4270"/>
            <a:ext cx="4572000" cy="5179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4860032" y="-31333"/>
            <a:ext cx="20040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800" b="1" dirty="0" smtClean="0">
                <a:solidFill>
                  <a:schemeClr val="bg1">
                    <a:lumMod val="50000"/>
                  </a:schemeClr>
                </a:solidFill>
              </a:rPr>
              <a:t>Method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800" b="1" dirty="0" smtClean="0">
                <a:solidFill>
                  <a:schemeClr val="bg1"/>
                </a:solidFill>
              </a:rPr>
              <a:t>Simulation </a:t>
            </a:r>
            <a:r>
              <a:rPr lang="en-US" altLang="ko-KR" sz="800" b="1" dirty="0">
                <a:solidFill>
                  <a:schemeClr val="bg1"/>
                </a:solidFill>
              </a:rPr>
              <a:t>study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800" b="1" dirty="0">
                <a:solidFill>
                  <a:schemeClr val="bg1">
                    <a:lumMod val="50000"/>
                  </a:schemeClr>
                </a:solidFill>
              </a:rPr>
              <a:t>Application to schizophrenia data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800" b="1" dirty="0">
                <a:solidFill>
                  <a:schemeClr val="bg1">
                    <a:lumMod val="50000"/>
                  </a:schemeClr>
                </a:solidFill>
              </a:rPr>
              <a:t>Discussion</a:t>
            </a: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254332" y="2557181"/>
          <a:ext cx="8635335" cy="4187355"/>
        </p:xfrm>
        <a:graphic>
          <a:graphicData uri="http://schemas.openxmlformats.org/drawingml/2006/table">
            <a:tbl>
              <a:tblPr firstRow="1" firstCol="1" bandRow="1">
                <a:tableStyleId>{69012ECD-51FC-41F1-AA8D-1B2483CD663E}</a:tableStyleId>
              </a:tblPr>
              <a:tblGrid>
                <a:gridCol w="861284"/>
                <a:gridCol w="1944216"/>
                <a:gridCol w="1944216"/>
                <a:gridCol w="2146064"/>
                <a:gridCol w="1739555"/>
              </a:tblGrid>
              <a:tr h="36000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400"/>
                        </a:spcAft>
                      </a:pPr>
                      <a:r>
                        <a:rPr lang="en-US" sz="1400" kern="0" dirty="0">
                          <a:effectLst/>
                        </a:rPr>
                        <a:t>n</a:t>
                      </a:r>
                      <a:endParaRPr lang="ko-KR" sz="14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400"/>
                        </a:spcAft>
                      </a:pPr>
                      <a:r>
                        <a:rPr lang="en-US" sz="1400" kern="0" dirty="0">
                          <a:effectLst/>
                        </a:rPr>
                        <a:t>statistics</a:t>
                      </a:r>
                      <a:endParaRPr lang="ko-KR" sz="14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400"/>
                        </a:spcAft>
                      </a:pPr>
                      <a:r>
                        <a:rPr lang="en-US" sz="1400" kern="0" dirty="0">
                          <a:effectLst/>
                        </a:rPr>
                        <a:t>weight</a:t>
                      </a:r>
                      <a:endParaRPr lang="ko-KR" sz="14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400"/>
                        </a:spcAft>
                      </a:pPr>
                      <a:r>
                        <a:rPr lang="en-US" sz="1400" kern="0">
                          <a:effectLst/>
                        </a:rPr>
                        <a:t>α=.05(95%CI)</a:t>
                      </a:r>
                      <a:endParaRPr lang="ko-KR" sz="14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400"/>
                        </a:spcAft>
                      </a:pPr>
                      <a:r>
                        <a:rPr lang="en-US" sz="1400" kern="0" dirty="0">
                          <a:effectLst/>
                        </a:rPr>
                        <a:t>α=.01(95%CI)</a:t>
                      </a:r>
                      <a:endParaRPr lang="ko-KR" sz="14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</a:tr>
              <a:tr h="255157">
                <a:tc rowSpan="15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400"/>
                        </a:spcAft>
                      </a:pPr>
                      <a:r>
                        <a:rPr lang="en-US" sz="1400" kern="0">
                          <a:effectLst/>
                        </a:rPr>
                        <a:t>50</a:t>
                      </a:r>
                      <a:endParaRPr lang="ko-KR" sz="14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400"/>
                        </a:spcAft>
                      </a:pPr>
                      <a:r>
                        <a:rPr lang="en-US" sz="1400" kern="0" dirty="0">
                          <a:effectLst/>
                        </a:rPr>
                        <a:t>BRV.T01</a:t>
                      </a:r>
                      <a:endParaRPr lang="ko-KR" sz="14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400"/>
                        </a:spcAft>
                      </a:pPr>
                      <a:r>
                        <a:rPr lang="en-US" sz="1400" kern="100">
                          <a:effectLst/>
                        </a:rPr>
                        <a:t>1</a:t>
                      </a:r>
                      <a:endParaRPr lang="ko-KR" sz="14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400"/>
                        </a:spcAft>
                      </a:pPr>
                      <a:r>
                        <a:rPr lang="en-US" sz="1400" kern="100" dirty="0">
                          <a:effectLst/>
                        </a:rPr>
                        <a:t>0.060 ± 0.002</a:t>
                      </a:r>
                      <a:endParaRPr lang="ko-KR" sz="14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400"/>
                        </a:spcAft>
                      </a:pPr>
                      <a:r>
                        <a:rPr lang="en-US" sz="1400" kern="100">
                          <a:effectLst/>
                        </a:rPr>
                        <a:t>0.017 ± 0.0011</a:t>
                      </a:r>
                      <a:endParaRPr lang="ko-KR" sz="14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</a:tr>
              <a:tr h="25515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400"/>
                        </a:spcAft>
                      </a:pPr>
                      <a:r>
                        <a:rPr lang="en-US" sz="1400" kern="0">
                          <a:effectLst/>
                        </a:rPr>
                        <a:t>CMC.T01</a:t>
                      </a:r>
                      <a:endParaRPr lang="ko-KR" sz="14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400"/>
                        </a:spcAft>
                      </a:pPr>
                      <a:r>
                        <a:rPr lang="en-US" sz="1400" kern="100">
                          <a:effectLst/>
                        </a:rPr>
                        <a:t>1</a:t>
                      </a:r>
                      <a:endParaRPr lang="ko-KR" sz="14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400"/>
                        </a:spcAft>
                      </a:pPr>
                      <a:r>
                        <a:rPr lang="en-US" sz="1400" kern="100">
                          <a:effectLst/>
                        </a:rPr>
                        <a:t>0.020 ± 0.001</a:t>
                      </a:r>
                      <a:endParaRPr lang="ko-KR" sz="14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400"/>
                        </a:spcAft>
                      </a:pPr>
                      <a:r>
                        <a:rPr lang="en-US" sz="1400" kern="100">
                          <a:effectLst/>
                        </a:rPr>
                        <a:t>0.003 ± 0.0005</a:t>
                      </a:r>
                      <a:endParaRPr lang="ko-KR" sz="14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</a:tr>
              <a:tr h="25515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400"/>
                        </a:spcAft>
                      </a:pPr>
                      <a:r>
                        <a:rPr lang="en-US" sz="1400" kern="0">
                          <a:effectLst/>
                        </a:rPr>
                        <a:t>BRV.Hapo.T01</a:t>
                      </a:r>
                      <a:endParaRPr lang="ko-KR" sz="14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400"/>
                        </a:spcAft>
                      </a:pPr>
                      <a:r>
                        <a:rPr lang="en-US" sz="1400" kern="100">
                          <a:effectLst/>
                        </a:rPr>
                        <a:t>1</a:t>
                      </a:r>
                      <a:endParaRPr lang="ko-KR" sz="14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400"/>
                        </a:spcAft>
                      </a:pPr>
                      <a:r>
                        <a:rPr lang="en-US" sz="1400" kern="100">
                          <a:effectLst/>
                        </a:rPr>
                        <a:t>0.014 ± 0.001</a:t>
                      </a:r>
                      <a:endParaRPr lang="ko-KR" sz="14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400"/>
                        </a:spcAft>
                      </a:pPr>
                      <a:r>
                        <a:rPr lang="en-US" sz="1400" kern="100">
                          <a:effectLst/>
                        </a:rPr>
                        <a:t>0.002 ± 0.0004</a:t>
                      </a:r>
                      <a:endParaRPr lang="ko-KR" sz="14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</a:tr>
              <a:tr h="25515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400"/>
                        </a:spcAft>
                      </a:pPr>
                      <a:r>
                        <a:rPr lang="en-US" sz="1400" kern="0">
                          <a:effectLst/>
                        </a:rPr>
                        <a:t>CMC.Hapo.T01</a:t>
                      </a:r>
                      <a:endParaRPr lang="ko-KR" sz="14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400"/>
                        </a:spcAft>
                      </a:pPr>
                      <a:r>
                        <a:rPr lang="en-US" sz="1400" kern="100">
                          <a:effectLst/>
                        </a:rPr>
                        <a:t>1</a:t>
                      </a:r>
                      <a:endParaRPr lang="ko-KR" sz="14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400"/>
                        </a:spcAft>
                      </a:pPr>
                      <a:r>
                        <a:rPr lang="en-US" sz="1400" kern="100">
                          <a:effectLst/>
                        </a:rPr>
                        <a:t>0.010 ± 0.001</a:t>
                      </a:r>
                      <a:endParaRPr lang="ko-KR" sz="14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400"/>
                        </a:spcAft>
                      </a:pPr>
                      <a:r>
                        <a:rPr lang="en-US" sz="1400" kern="100">
                          <a:effectLst/>
                        </a:rPr>
                        <a:t>0.001 ± 0.0003</a:t>
                      </a:r>
                      <a:endParaRPr lang="ko-KR" sz="14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</a:tr>
              <a:tr h="25515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400"/>
                        </a:spcAft>
                      </a:pPr>
                      <a:r>
                        <a:rPr lang="en-US" sz="1400" kern="0">
                          <a:effectLst/>
                        </a:rPr>
                        <a:t>VT.BRV.Hapo</a:t>
                      </a:r>
                      <a:endParaRPr lang="ko-KR" sz="14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400"/>
                        </a:spcAft>
                      </a:pPr>
                      <a:r>
                        <a:rPr lang="en-US" sz="1400" kern="100">
                          <a:effectLst/>
                        </a:rPr>
                        <a:t>1</a:t>
                      </a:r>
                      <a:endParaRPr lang="ko-KR" sz="14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400"/>
                        </a:spcAft>
                      </a:pPr>
                      <a:r>
                        <a:rPr lang="en-US" sz="1400" kern="100">
                          <a:effectLst/>
                        </a:rPr>
                        <a:t>0.019 ± 0.001</a:t>
                      </a:r>
                      <a:endParaRPr lang="ko-KR" sz="14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400"/>
                        </a:spcAft>
                      </a:pPr>
                      <a:r>
                        <a:rPr lang="en-US" sz="1400" kern="100">
                          <a:effectLst/>
                        </a:rPr>
                        <a:t>0.003 ± 0.0005</a:t>
                      </a:r>
                      <a:endParaRPr lang="ko-KR" sz="14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</a:tr>
              <a:tr h="25515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400"/>
                        </a:spcAft>
                      </a:pPr>
                      <a:r>
                        <a:rPr lang="en-US" sz="1400" kern="0">
                          <a:effectLst/>
                        </a:rPr>
                        <a:t>VT.CMC.Hapo</a:t>
                      </a:r>
                      <a:endParaRPr lang="ko-KR" sz="14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400"/>
                        </a:spcAft>
                      </a:pPr>
                      <a:r>
                        <a:rPr lang="en-US" sz="1400" kern="100">
                          <a:effectLst/>
                        </a:rPr>
                        <a:t>1</a:t>
                      </a:r>
                      <a:endParaRPr lang="ko-KR" sz="14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400"/>
                        </a:spcAft>
                      </a:pPr>
                      <a:r>
                        <a:rPr lang="en-US" sz="1400" kern="100">
                          <a:effectLst/>
                        </a:rPr>
                        <a:t>0.012 ± 0.001</a:t>
                      </a:r>
                      <a:endParaRPr lang="ko-KR" sz="14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400"/>
                        </a:spcAft>
                      </a:pPr>
                      <a:r>
                        <a:rPr lang="en-US" sz="1400" kern="100">
                          <a:effectLst/>
                        </a:rPr>
                        <a:t>0.002 ± 0.0004</a:t>
                      </a:r>
                      <a:endParaRPr lang="ko-KR" sz="14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</a:tr>
              <a:tr h="25515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400"/>
                        </a:spcAft>
                      </a:pPr>
                      <a:r>
                        <a:rPr lang="en-US" sz="1400" kern="0">
                          <a:effectLst/>
                        </a:rPr>
                        <a:t>WSS.Hapo</a:t>
                      </a:r>
                      <a:endParaRPr lang="ko-KR" sz="14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400"/>
                        </a:spcAft>
                      </a:pPr>
                      <a:r>
                        <a:rPr lang="en-US" sz="1400" kern="100">
                          <a:effectLst/>
                        </a:rPr>
                        <a:t>1</a:t>
                      </a:r>
                      <a:endParaRPr lang="ko-KR" sz="14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400"/>
                        </a:spcAft>
                      </a:pPr>
                      <a:r>
                        <a:rPr lang="en-US" sz="1400" kern="100">
                          <a:effectLst/>
                        </a:rPr>
                        <a:t>0.007 ± 0.001</a:t>
                      </a:r>
                      <a:endParaRPr lang="ko-KR" sz="14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400"/>
                        </a:spcAft>
                      </a:pPr>
                      <a:r>
                        <a:rPr lang="en-US" sz="1400" kern="100">
                          <a:effectLst/>
                        </a:rPr>
                        <a:t>0.001 ± 0.0003</a:t>
                      </a:r>
                      <a:endParaRPr lang="ko-KR" sz="14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</a:tr>
              <a:tr h="25515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400"/>
                        </a:spcAft>
                      </a:pPr>
                      <a:r>
                        <a:rPr lang="en-US" sz="1400" kern="0">
                          <a:effectLst/>
                        </a:rPr>
                        <a:t>PedCMC</a:t>
                      </a:r>
                      <a:endParaRPr lang="ko-KR" sz="14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400"/>
                        </a:spcAft>
                      </a:pPr>
                      <a:r>
                        <a:rPr lang="en-US" sz="1400" kern="0">
                          <a:effectLst/>
                        </a:rPr>
                        <a:t>1</a:t>
                      </a:r>
                      <a:endParaRPr lang="ko-KR" sz="14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400"/>
                        </a:spcAft>
                      </a:pPr>
                      <a:r>
                        <a:rPr lang="en-US" sz="1400" kern="0">
                          <a:effectLst/>
                        </a:rPr>
                        <a:t>0.052 ± 0.002</a:t>
                      </a:r>
                      <a:r>
                        <a:rPr lang="ko-KR" sz="1400" kern="0">
                          <a:effectLst/>
                        </a:rPr>
                        <a:t>　</a:t>
                      </a:r>
                      <a:endParaRPr lang="ko-KR" sz="14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400"/>
                        </a:spcAft>
                      </a:pPr>
                      <a:r>
                        <a:rPr lang="en-US" sz="1400" kern="0">
                          <a:effectLst/>
                        </a:rPr>
                        <a:t>0.010 ± 0.001</a:t>
                      </a:r>
                      <a:endParaRPr lang="ko-KR" sz="14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</a:tr>
              <a:tr h="25515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400"/>
                        </a:spcAft>
                      </a:pPr>
                      <a:r>
                        <a:rPr lang="en-US" sz="1400" kern="0">
                          <a:effectLst/>
                        </a:rPr>
                        <a:t>FPCA</a:t>
                      </a:r>
                      <a:endParaRPr lang="ko-KR" sz="14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400"/>
                        </a:spcAft>
                      </a:pPr>
                      <a:r>
                        <a:rPr lang="en-US" sz="1400" kern="0">
                          <a:effectLst/>
                        </a:rPr>
                        <a:t>1</a:t>
                      </a:r>
                      <a:endParaRPr lang="ko-KR" sz="14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400"/>
                        </a:spcAft>
                      </a:pPr>
                      <a:r>
                        <a:rPr lang="en-US" sz="1400" kern="0">
                          <a:effectLst/>
                        </a:rPr>
                        <a:t>0.028 ± 0.001</a:t>
                      </a:r>
                      <a:endParaRPr lang="ko-KR" sz="14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400"/>
                        </a:spcAft>
                      </a:pPr>
                      <a:r>
                        <a:rPr lang="en-US" sz="1400" kern="0">
                          <a:effectLst/>
                        </a:rPr>
                        <a:t>0.005 ± 0.001</a:t>
                      </a:r>
                      <a:endParaRPr lang="ko-KR" sz="14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</a:tr>
              <a:tr h="25515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400"/>
                        </a:spcAft>
                      </a:pPr>
                      <a:r>
                        <a:rPr lang="en-US" sz="1400" kern="0">
                          <a:effectLst/>
                        </a:rPr>
                        <a:t>FARVAT</a:t>
                      </a:r>
                      <a:r>
                        <a:rPr lang="en-US" sz="1400" kern="0" baseline="-25000">
                          <a:effectLst/>
                        </a:rPr>
                        <a:t>b</a:t>
                      </a:r>
                      <a:endParaRPr lang="ko-KR" sz="14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400"/>
                        </a:spcAft>
                      </a:pPr>
                      <a:r>
                        <a:rPr lang="en-US" sz="1400" kern="0">
                          <a:effectLst/>
                        </a:rPr>
                        <a:t>1</a:t>
                      </a:r>
                      <a:endParaRPr lang="ko-KR" sz="14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400"/>
                        </a:spcAft>
                      </a:pPr>
                      <a:r>
                        <a:rPr lang="en-US" sz="1400" kern="0">
                          <a:effectLst/>
                        </a:rPr>
                        <a:t>0.053 ± 0.002</a:t>
                      </a:r>
                      <a:endParaRPr lang="ko-KR" sz="14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400"/>
                        </a:spcAft>
                      </a:pPr>
                      <a:r>
                        <a:rPr lang="en-US" sz="1400" kern="0">
                          <a:effectLst/>
                        </a:rPr>
                        <a:t>0.011 ± 0.001</a:t>
                      </a:r>
                      <a:endParaRPr lang="ko-KR" sz="14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</a:tr>
              <a:tr h="25515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400"/>
                        </a:spcAft>
                      </a:pPr>
                      <a:r>
                        <a:rPr lang="en-US" sz="1400" kern="100">
                          <a:effectLst/>
                        </a:rPr>
                        <a:t>[p</a:t>
                      </a:r>
                      <a:r>
                        <a:rPr lang="en-US" sz="1400" kern="100" baseline="-25000">
                          <a:effectLst/>
                        </a:rPr>
                        <a:t>k</a:t>
                      </a:r>
                      <a:r>
                        <a:rPr lang="en-US" sz="1400" kern="100">
                          <a:effectLst/>
                        </a:rPr>
                        <a:t>(1 – p</a:t>
                      </a:r>
                      <a:r>
                        <a:rPr lang="en-US" sz="1400" kern="100" baseline="-25000">
                          <a:effectLst/>
                        </a:rPr>
                        <a:t>k</a:t>
                      </a:r>
                      <a:r>
                        <a:rPr lang="en-US" sz="1400" kern="100">
                          <a:effectLst/>
                        </a:rPr>
                        <a:t>)]</a:t>
                      </a:r>
                      <a:r>
                        <a:rPr lang="en-US" sz="1400" kern="100" baseline="30000">
                          <a:effectLst/>
                        </a:rPr>
                        <a:t>-1/2</a:t>
                      </a:r>
                      <a:endParaRPr lang="ko-KR" sz="14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400"/>
                        </a:spcAft>
                      </a:pPr>
                      <a:r>
                        <a:rPr lang="en-US" sz="1400" kern="0">
                          <a:effectLst/>
                        </a:rPr>
                        <a:t>0.054 ± 0.002</a:t>
                      </a:r>
                      <a:endParaRPr lang="ko-KR" sz="14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400"/>
                        </a:spcAft>
                      </a:pPr>
                      <a:r>
                        <a:rPr lang="en-US" sz="1400" kern="0">
                          <a:effectLst/>
                        </a:rPr>
                        <a:t>0.011 ± 0.001</a:t>
                      </a:r>
                      <a:endParaRPr lang="ko-KR" sz="14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</a:tr>
              <a:tr h="25515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400"/>
                        </a:spcAft>
                      </a:pPr>
                      <a:r>
                        <a:rPr lang="en-US" sz="1400" kern="0">
                          <a:effectLst/>
                        </a:rPr>
                        <a:t>FARVAT</a:t>
                      </a:r>
                      <a:r>
                        <a:rPr lang="en-US" sz="1400" kern="0" baseline="-25000">
                          <a:effectLst/>
                        </a:rPr>
                        <a:t>c</a:t>
                      </a:r>
                      <a:endParaRPr lang="ko-KR" sz="14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400"/>
                        </a:spcAft>
                      </a:pPr>
                      <a:r>
                        <a:rPr lang="en-US" sz="1400" kern="0">
                          <a:effectLst/>
                        </a:rPr>
                        <a:t>1</a:t>
                      </a:r>
                      <a:endParaRPr lang="ko-KR" sz="14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400"/>
                        </a:spcAft>
                      </a:pPr>
                      <a:r>
                        <a:rPr lang="en-US" sz="1400" kern="0">
                          <a:effectLst/>
                        </a:rPr>
                        <a:t>0.032 ± 0.002</a:t>
                      </a:r>
                      <a:endParaRPr lang="ko-KR" sz="14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400"/>
                        </a:spcAft>
                      </a:pPr>
                      <a:r>
                        <a:rPr lang="en-US" sz="1400" kern="0">
                          <a:effectLst/>
                        </a:rPr>
                        <a:t>0.004 ± 0.001</a:t>
                      </a:r>
                      <a:endParaRPr lang="ko-KR" sz="14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</a:tr>
              <a:tr h="25515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400"/>
                        </a:spcAft>
                      </a:pPr>
                      <a:r>
                        <a:rPr lang="en-US" sz="1400" kern="100">
                          <a:effectLst/>
                        </a:rPr>
                        <a:t>[p</a:t>
                      </a:r>
                      <a:r>
                        <a:rPr lang="en-US" sz="1400" kern="100" baseline="-25000">
                          <a:effectLst/>
                        </a:rPr>
                        <a:t>k</a:t>
                      </a:r>
                      <a:r>
                        <a:rPr lang="en-US" sz="1400" kern="100">
                          <a:effectLst/>
                        </a:rPr>
                        <a:t>(1 – p</a:t>
                      </a:r>
                      <a:r>
                        <a:rPr lang="en-US" sz="1400" kern="100" baseline="-25000">
                          <a:effectLst/>
                        </a:rPr>
                        <a:t>k</a:t>
                      </a:r>
                      <a:r>
                        <a:rPr lang="en-US" sz="1400" kern="100">
                          <a:effectLst/>
                        </a:rPr>
                        <a:t>)]</a:t>
                      </a:r>
                      <a:r>
                        <a:rPr lang="en-US" sz="1400" kern="100" baseline="30000">
                          <a:effectLst/>
                        </a:rPr>
                        <a:t>-1/2</a:t>
                      </a:r>
                      <a:endParaRPr lang="ko-KR" sz="14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400"/>
                        </a:spcAft>
                      </a:pPr>
                      <a:r>
                        <a:rPr lang="en-US" sz="1400" kern="0">
                          <a:effectLst/>
                        </a:rPr>
                        <a:t>0.037 ± 0.002</a:t>
                      </a:r>
                      <a:endParaRPr lang="ko-KR" sz="14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400"/>
                        </a:spcAft>
                      </a:pPr>
                      <a:r>
                        <a:rPr lang="en-US" sz="1400" kern="0">
                          <a:effectLst/>
                        </a:rPr>
                        <a:t>0.006 ± 0.001</a:t>
                      </a:r>
                      <a:endParaRPr lang="ko-KR" sz="14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</a:tr>
              <a:tr h="25515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400"/>
                        </a:spcAft>
                      </a:pPr>
                      <a:r>
                        <a:rPr lang="en-US" sz="1400" kern="0">
                          <a:effectLst/>
                        </a:rPr>
                        <a:t>FARVAT</a:t>
                      </a:r>
                      <a:r>
                        <a:rPr lang="en-US" sz="1400" kern="0" baseline="-25000">
                          <a:effectLst/>
                        </a:rPr>
                        <a:t>o</a:t>
                      </a:r>
                      <a:endParaRPr lang="ko-KR" sz="14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400"/>
                        </a:spcAft>
                      </a:pPr>
                      <a:r>
                        <a:rPr lang="en-US" sz="1400" kern="0">
                          <a:effectLst/>
                        </a:rPr>
                        <a:t>1</a:t>
                      </a:r>
                      <a:endParaRPr lang="ko-KR" sz="14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400"/>
                        </a:spcAft>
                      </a:pPr>
                      <a:r>
                        <a:rPr lang="en-US" sz="1400" kern="0">
                          <a:effectLst/>
                        </a:rPr>
                        <a:t>0.042 ± 0.002</a:t>
                      </a:r>
                      <a:endParaRPr lang="ko-KR" sz="14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400"/>
                        </a:spcAft>
                      </a:pPr>
                      <a:r>
                        <a:rPr lang="en-US" sz="1400" kern="0">
                          <a:effectLst/>
                        </a:rPr>
                        <a:t>0.007 ± 0.001</a:t>
                      </a:r>
                      <a:endParaRPr lang="ko-KR" sz="14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</a:tr>
              <a:tr h="25515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400"/>
                        </a:spcAft>
                      </a:pPr>
                      <a:r>
                        <a:rPr lang="en-US" sz="1400" kern="100">
                          <a:effectLst/>
                        </a:rPr>
                        <a:t>[p</a:t>
                      </a:r>
                      <a:r>
                        <a:rPr lang="en-US" sz="1400" kern="100" baseline="-25000">
                          <a:effectLst/>
                        </a:rPr>
                        <a:t>k</a:t>
                      </a:r>
                      <a:r>
                        <a:rPr lang="en-US" sz="1400" kern="100">
                          <a:effectLst/>
                        </a:rPr>
                        <a:t>(1 – p</a:t>
                      </a:r>
                      <a:r>
                        <a:rPr lang="en-US" sz="1400" kern="100" baseline="-25000">
                          <a:effectLst/>
                        </a:rPr>
                        <a:t>k</a:t>
                      </a:r>
                      <a:r>
                        <a:rPr lang="en-US" sz="1400" kern="100">
                          <a:effectLst/>
                        </a:rPr>
                        <a:t>)]</a:t>
                      </a:r>
                      <a:r>
                        <a:rPr lang="en-US" sz="1400" kern="100" baseline="30000">
                          <a:effectLst/>
                        </a:rPr>
                        <a:t>-1/2</a:t>
                      </a:r>
                      <a:endParaRPr lang="ko-KR" sz="14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400"/>
                        </a:spcAft>
                      </a:pPr>
                      <a:r>
                        <a:rPr lang="en-US" sz="1400" kern="0">
                          <a:effectLst/>
                        </a:rPr>
                        <a:t>0.040 ± 0.002</a:t>
                      </a:r>
                      <a:endParaRPr lang="ko-KR" sz="14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400"/>
                        </a:spcAft>
                      </a:pPr>
                      <a:r>
                        <a:rPr lang="en-US" sz="1400" kern="0" dirty="0">
                          <a:effectLst/>
                        </a:rPr>
                        <a:t>0.008 ± 0.001</a:t>
                      </a:r>
                      <a:endParaRPr lang="ko-KR" sz="14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466697" y="-49609"/>
            <a:ext cx="388928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700" b="1" dirty="0" smtClean="0">
                <a:solidFill>
                  <a:schemeClr val="bg1"/>
                </a:solidFill>
              </a:rPr>
              <a:t>Introduction</a:t>
            </a:r>
          </a:p>
          <a:p>
            <a:pPr algn="r"/>
            <a:r>
              <a:rPr lang="en-US" altLang="ko-KR" sz="700" b="1" dirty="0">
                <a:solidFill>
                  <a:schemeClr val="bg1"/>
                </a:solidFill>
              </a:rPr>
              <a:t>An overview of rare-variant </a:t>
            </a:r>
            <a:r>
              <a:rPr lang="en-US" altLang="ko-KR" sz="700" b="1" dirty="0" smtClean="0">
                <a:solidFill>
                  <a:schemeClr val="bg1"/>
                </a:solidFill>
              </a:rPr>
              <a:t>analysis</a:t>
            </a:r>
          </a:p>
          <a:p>
            <a:pPr algn="r"/>
            <a:r>
              <a:rPr lang="en-US" altLang="ko-KR" sz="700" b="1" dirty="0" smtClean="0"/>
              <a:t>Family-based </a:t>
            </a:r>
            <a:r>
              <a:rPr lang="en-US" altLang="ko-KR" sz="700" b="1" dirty="0"/>
              <a:t>rare-variant association test</a:t>
            </a:r>
          </a:p>
          <a:p>
            <a:pPr algn="r"/>
            <a:r>
              <a:rPr lang="en-US" altLang="ko-KR" sz="700" b="1" dirty="0">
                <a:solidFill>
                  <a:schemeClr val="bg1"/>
                </a:solidFill>
              </a:rPr>
              <a:t>Family-based Rare Variant Association Test for X-linked genes</a:t>
            </a:r>
          </a:p>
          <a:p>
            <a:pPr algn="r"/>
            <a:r>
              <a:rPr lang="en-US" altLang="ko-KR" sz="700" b="1" dirty="0">
                <a:solidFill>
                  <a:schemeClr val="bg1"/>
                </a:solidFill>
              </a:rPr>
              <a:t>Summary and </a:t>
            </a:r>
            <a:r>
              <a:rPr lang="en-US" altLang="ko-KR" sz="700" b="1" dirty="0" smtClean="0">
                <a:solidFill>
                  <a:schemeClr val="bg1"/>
                </a:solidFill>
              </a:rPr>
              <a:t>Conclusion</a:t>
            </a:r>
            <a:endParaRPr lang="en-US" altLang="ko-KR" sz="700" b="1" dirty="0">
              <a:solidFill>
                <a:schemeClr val="bg1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ECC88D7-4FEA-4BFA-A139-DD4401A4C35F}" type="slidenum">
              <a:rPr lang="en-US" altLang="ko-KR" smtClean="0"/>
              <a:pPr>
                <a:defRPr/>
              </a:pPr>
              <a:t>74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458138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466696" y="1832124"/>
            <a:ext cx="8229600" cy="4756807"/>
          </a:xfrm>
        </p:spPr>
        <p:txBody>
          <a:bodyPr>
            <a:noAutofit/>
          </a:bodyPr>
          <a:lstStyle/>
          <a:p>
            <a:r>
              <a:rPr lang="en-US" altLang="ko-KR" sz="2000" dirty="0">
                <a:latin typeface="Arial" pitchFamily="34" charset="0"/>
                <a:cs typeface="Arial" pitchFamily="34" charset="0"/>
              </a:rPr>
              <a:t>Table </a:t>
            </a:r>
            <a:r>
              <a:rPr lang="en-US" altLang="ko-KR" sz="2000" dirty="0" smtClean="0">
                <a:latin typeface="Arial" pitchFamily="34" charset="0"/>
                <a:cs typeface="Arial" pitchFamily="34" charset="0"/>
              </a:rPr>
              <a:t>3.3 </a:t>
            </a:r>
            <a:r>
              <a:rPr lang="en-US" altLang="ko-KR" sz="2000" dirty="0">
                <a:latin typeface="Arial" pitchFamily="34" charset="0"/>
                <a:cs typeface="Arial" pitchFamily="34" charset="0"/>
              </a:rPr>
              <a:t>Empirical type-1 error estimates in the 30 kb genetic region.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Evaluation with simulated data under the absence of population substructure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4572000" y="4270"/>
            <a:ext cx="4572000" cy="5179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4860032" y="-31333"/>
            <a:ext cx="20040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800" b="1" dirty="0" smtClean="0">
                <a:solidFill>
                  <a:schemeClr val="bg1">
                    <a:lumMod val="50000"/>
                  </a:schemeClr>
                </a:solidFill>
              </a:rPr>
              <a:t>Method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800" b="1" dirty="0" smtClean="0">
                <a:solidFill>
                  <a:schemeClr val="bg1"/>
                </a:solidFill>
              </a:rPr>
              <a:t>Simulation </a:t>
            </a:r>
            <a:r>
              <a:rPr lang="en-US" altLang="ko-KR" sz="800" b="1" dirty="0">
                <a:solidFill>
                  <a:schemeClr val="bg1"/>
                </a:solidFill>
              </a:rPr>
              <a:t>study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800" b="1" dirty="0">
                <a:solidFill>
                  <a:schemeClr val="bg1">
                    <a:lumMod val="50000"/>
                  </a:schemeClr>
                </a:solidFill>
              </a:rPr>
              <a:t>Application to schizophrenia data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800" b="1" dirty="0">
                <a:solidFill>
                  <a:schemeClr val="bg1">
                    <a:lumMod val="50000"/>
                  </a:schemeClr>
                </a:solidFill>
              </a:rPr>
              <a:t>Discussion</a:t>
            </a: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254332" y="2557181"/>
          <a:ext cx="8635335" cy="4187355"/>
        </p:xfrm>
        <a:graphic>
          <a:graphicData uri="http://schemas.openxmlformats.org/drawingml/2006/table">
            <a:tbl>
              <a:tblPr firstRow="1" firstCol="1" bandRow="1">
                <a:tableStyleId>{69012ECD-51FC-41F1-AA8D-1B2483CD663E}</a:tableStyleId>
              </a:tblPr>
              <a:tblGrid>
                <a:gridCol w="861284"/>
                <a:gridCol w="1944216"/>
                <a:gridCol w="1944216"/>
                <a:gridCol w="2146064"/>
                <a:gridCol w="1739555"/>
              </a:tblGrid>
              <a:tr h="36000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400"/>
                        </a:spcAft>
                      </a:pPr>
                      <a:r>
                        <a:rPr lang="en-US" sz="1400" kern="0" dirty="0">
                          <a:effectLst/>
                        </a:rPr>
                        <a:t>n</a:t>
                      </a:r>
                      <a:endParaRPr lang="ko-KR" sz="14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400"/>
                        </a:spcAft>
                      </a:pPr>
                      <a:r>
                        <a:rPr lang="en-US" sz="1400" kern="0" dirty="0">
                          <a:effectLst/>
                        </a:rPr>
                        <a:t>statistics</a:t>
                      </a:r>
                      <a:endParaRPr lang="ko-KR" sz="14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400"/>
                        </a:spcAft>
                      </a:pPr>
                      <a:r>
                        <a:rPr lang="en-US" sz="1400" kern="0" dirty="0">
                          <a:effectLst/>
                        </a:rPr>
                        <a:t>weight</a:t>
                      </a:r>
                      <a:endParaRPr lang="ko-KR" sz="14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400"/>
                        </a:spcAft>
                      </a:pPr>
                      <a:r>
                        <a:rPr lang="en-US" sz="1400" kern="0">
                          <a:effectLst/>
                        </a:rPr>
                        <a:t>α=.05(95%CI)</a:t>
                      </a:r>
                      <a:endParaRPr lang="ko-KR" sz="14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400"/>
                        </a:spcAft>
                      </a:pPr>
                      <a:r>
                        <a:rPr lang="en-US" sz="1400" kern="0" dirty="0">
                          <a:effectLst/>
                        </a:rPr>
                        <a:t>α=.01(95%CI)</a:t>
                      </a:r>
                      <a:endParaRPr lang="ko-KR" sz="14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</a:tr>
              <a:tr h="255157">
                <a:tc rowSpan="15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400"/>
                        </a:spcAft>
                      </a:pPr>
                      <a:r>
                        <a:rPr lang="en-US" sz="1400" kern="0">
                          <a:effectLst/>
                        </a:rPr>
                        <a:t>50</a:t>
                      </a:r>
                      <a:endParaRPr lang="ko-KR" sz="14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400"/>
                        </a:spcAft>
                      </a:pPr>
                      <a:r>
                        <a:rPr lang="en-US" sz="1400" kern="0" dirty="0">
                          <a:effectLst/>
                        </a:rPr>
                        <a:t>BRV.T01</a:t>
                      </a:r>
                      <a:endParaRPr lang="ko-KR" sz="14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400"/>
                        </a:spcAft>
                      </a:pPr>
                      <a:r>
                        <a:rPr lang="en-US" sz="1400" kern="100">
                          <a:effectLst/>
                        </a:rPr>
                        <a:t>1</a:t>
                      </a:r>
                      <a:endParaRPr lang="ko-KR" sz="14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400"/>
                        </a:spcAft>
                      </a:pPr>
                      <a:r>
                        <a:rPr lang="en-US" sz="1400" kern="100" dirty="0">
                          <a:effectLst/>
                        </a:rPr>
                        <a:t>0.102 ± 0.003</a:t>
                      </a:r>
                      <a:endParaRPr lang="ko-KR" sz="14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400"/>
                        </a:spcAft>
                      </a:pPr>
                      <a:r>
                        <a:rPr lang="en-US" sz="1400" kern="100">
                          <a:effectLst/>
                        </a:rPr>
                        <a:t>0.031±0.002</a:t>
                      </a:r>
                      <a:endParaRPr lang="ko-KR" sz="14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</a:tr>
              <a:tr h="25515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400"/>
                        </a:spcAft>
                      </a:pPr>
                      <a:r>
                        <a:rPr lang="en-US" sz="1400" kern="0">
                          <a:effectLst/>
                        </a:rPr>
                        <a:t>CMC.T01</a:t>
                      </a:r>
                      <a:endParaRPr lang="ko-KR" sz="14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400"/>
                        </a:spcAft>
                      </a:pPr>
                      <a:r>
                        <a:rPr lang="en-US" sz="1400" kern="100">
                          <a:effectLst/>
                        </a:rPr>
                        <a:t>1</a:t>
                      </a:r>
                      <a:endParaRPr lang="ko-KR" sz="14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400"/>
                        </a:spcAft>
                      </a:pPr>
                      <a:r>
                        <a:rPr lang="en-US" sz="1400" kern="100">
                          <a:effectLst/>
                        </a:rPr>
                        <a:t>0.071 ± 0.002</a:t>
                      </a:r>
                      <a:endParaRPr lang="ko-KR" sz="14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400"/>
                        </a:spcAft>
                      </a:pPr>
                      <a:r>
                        <a:rPr lang="en-US" sz="1400" kern="100">
                          <a:effectLst/>
                        </a:rPr>
                        <a:t>0.014 ± 0.001</a:t>
                      </a:r>
                      <a:endParaRPr lang="ko-KR" sz="14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</a:tr>
              <a:tr h="25515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400"/>
                        </a:spcAft>
                      </a:pPr>
                      <a:r>
                        <a:rPr lang="en-US" sz="1400" kern="0">
                          <a:effectLst/>
                        </a:rPr>
                        <a:t>BRV.Hapo.T01</a:t>
                      </a:r>
                      <a:endParaRPr lang="ko-KR" sz="14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400"/>
                        </a:spcAft>
                      </a:pPr>
                      <a:r>
                        <a:rPr lang="en-US" sz="1400" kern="100">
                          <a:effectLst/>
                        </a:rPr>
                        <a:t>1</a:t>
                      </a:r>
                      <a:endParaRPr lang="ko-KR" sz="14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400"/>
                        </a:spcAft>
                      </a:pPr>
                      <a:r>
                        <a:rPr lang="en-US" sz="1400" kern="100">
                          <a:effectLst/>
                        </a:rPr>
                        <a:t>0.045 ± 0.002</a:t>
                      </a:r>
                      <a:endParaRPr lang="ko-KR" sz="14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400"/>
                        </a:spcAft>
                      </a:pPr>
                      <a:r>
                        <a:rPr lang="en-US" sz="1400" kern="100">
                          <a:effectLst/>
                        </a:rPr>
                        <a:t>0.009 ± 0.001</a:t>
                      </a:r>
                      <a:endParaRPr lang="ko-KR" sz="14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</a:tr>
              <a:tr h="25515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400"/>
                        </a:spcAft>
                      </a:pPr>
                      <a:r>
                        <a:rPr lang="en-US" sz="1400" kern="0">
                          <a:effectLst/>
                        </a:rPr>
                        <a:t>CMC.Hapo.T01</a:t>
                      </a:r>
                      <a:endParaRPr lang="ko-KR" sz="14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400"/>
                        </a:spcAft>
                      </a:pPr>
                      <a:r>
                        <a:rPr lang="en-US" sz="1400" kern="100">
                          <a:effectLst/>
                        </a:rPr>
                        <a:t>1</a:t>
                      </a:r>
                      <a:endParaRPr lang="ko-KR" sz="14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400"/>
                        </a:spcAft>
                      </a:pPr>
                      <a:r>
                        <a:rPr lang="en-US" sz="1400" kern="100">
                          <a:effectLst/>
                        </a:rPr>
                        <a:t>0.043 ± 0.002</a:t>
                      </a:r>
                      <a:endParaRPr lang="ko-KR" sz="14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400"/>
                        </a:spcAft>
                      </a:pPr>
                      <a:r>
                        <a:rPr lang="en-US" sz="1400" kern="100">
                          <a:effectLst/>
                        </a:rPr>
                        <a:t>0.008 ± 0.001</a:t>
                      </a:r>
                      <a:endParaRPr lang="ko-KR" sz="14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</a:tr>
              <a:tr h="25515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400"/>
                        </a:spcAft>
                      </a:pPr>
                      <a:r>
                        <a:rPr lang="en-US" sz="1400" kern="0">
                          <a:effectLst/>
                        </a:rPr>
                        <a:t>VT.BRV.Hapo</a:t>
                      </a:r>
                      <a:endParaRPr lang="ko-KR" sz="14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400"/>
                        </a:spcAft>
                      </a:pPr>
                      <a:r>
                        <a:rPr lang="en-US" sz="1400" kern="100">
                          <a:effectLst/>
                        </a:rPr>
                        <a:t>1</a:t>
                      </a:r>
                      <a:endParaRPr lang="ko-KR" sz="14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400"/>
                        </a:spcAft>
                      </a:pPr>
                      <a:r>
                        <a:rPr lang="en-US" sz="1400" kern="100">
                          <a:effectLst/>
                        </a:rPr>
                        <a:t>0.048 ± 0.002</a:t>
                      </a:r>
                      <a:endParaRPr lang="ko-KR" sz="14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400"/>
                        </a:spcAft>
                      </a:pPr>
                      <a:r>
                        <a:rPr lang="en-US" sz="1400" kern="100">
                          <a:effectLst/>
                        </a:rPr>
                        <a:t>0.009 ± 0.001</a:t>
                      </a:r>
                      <a:endParaRPr lang="ko-KR" sz="14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</a:tr>
              <a:tr h="25515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400"/>
                        </a:spcAft>
                      </a:pPr>
                      <a:r>
                        <a:rPr lang="en-US" sz="1400" kern="0">
                          <a:effectLst/>
                        </a:rPr>
                        <a:t>VT.CMC.Hapo</a:t>
                      </a:r>
                      <a:endParaRPr lang="ko-KR" sz="14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400"/>
                        </a:spcAft>
                      </a:pPr>
                      <a:r>
                        <a:rPr lang="en-US" sz="1400" kern="100">
                          <a:effectLst/>
                        </a:rPr>
                        <a:t>1</a:t>
                      </a:r>
                      <a:endParaRPr lang="ko-KR" sz="14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400"/>
                        </a:spcAft>
                      </a:pPr>
                      <a:r>
                        <a:rPr lang="en-US" sz="1400" kern="100">
                          <a:effectLst/>
                        </a:rPr>
                        <a:t>0.045 ± 0.002</a:t>
                      </a:r>
                      <a:endParaRPr lang="ko-KR" sz="14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400"/>
                        </a:spcAft>
                      </a:pPr>
                      <a:r>
                        <a:rPr lang="en-US" sz="1400" kern="100">
                          <a:effectLst/>
                        </a:rPr>
                        <a:t>0.009 ± 0.001</a:t>
                      </a:r>
                      <a:endParaRPr lang="ko-KR" sz="14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</a:tr>
              <a:tr h="25515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400"/>
                        </a:spcAft>
                      </a:pPr>
                      <a:r>
                        <a:rPr lang="en-US" sz="1400" kern="0">
                          <a:effectLst/>
                        </a:rPr>
                        <a:t>WSS.Hapo</a:t>
                      </a:r>
                      <a:endParaRPr lang="ko-KR" sz="14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400"/>
                        </a:spcAft>
                      </a:pPr>
                      <a:r>
                        <a:rPr lang="en-US" sz="1400" kern="100">
                          <a:effectLst/>
                        </a:rPr>
                        <a:t>1</a:t>
                      </a:r>
                      <a:endParaRPr lang="ko-KR" sz="14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400"/>
                        </a:spcAft>
                      </a:pPr>
                      <a:r>
                        <a:rPr lang="en-US" sz="1400" kern="100">
                          <a:effectLst/>
                        </a:rPr>
                        <a:t>0.025 ± 0.001</a:t>
                      </a:r>
                      <a:endParaRPr lang="ko-KR" sz="14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400"/>
                        </a:spcAft>
                      </a:pPr>
                      <a:r>
                        <a:rPr lang="en-US" sz="1400" kern="100">
                          <a:effectLst/>
                        </a:rPr>
                        <a:t>0.004 ± 0.001</a:t>
                      </a:r>
                      <a:endParaRPr lang="ko-KR" sz="14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</a:tr>
              <a:tr h="25515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400"/>
                        </a:spcAft>
                      </a:pPr>
                      <a:r>
                        <a:rPr lang="en-US" sz="1400" kern="0">
                          <a:effectLst/>
                        </a:rPr>
                        <a:t>PedCMC</a:t>
                      </a:r>
                      <a:endParaRPr lang="ko-KR" sz="14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400"/>
                        </a:spcAft>
                      </a:pPr>
                      <a:r>
                        <a:rPr lang="en-US" sz="1400" kern="0">
                          <a:effectLst/>
                        </a:rPr>
                        <a:t>1</a:t>
                      </a:r>
                      <a:endParaRPr lang="ko-KR" sz="14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400"/>
                        </a:spcAft>
                      </a:pPr>
                      <a:r>
                        <a:rPr lang="en-US" sz="1400" kern="0">
                          <a:effectLst/>
                        </a:rPr>
                        <a:t>0.088 ± 0.002</a:t>
                      </a:r>
                      <a:endParaRPr lang="ko-KR" sz="14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400"/>
                        </a:spcAft>
                      </a:pPr>
                      <a:r>
                        <a:rPr lang="en-US" sz="1400" kern="0">
                          <a:effectLst/>
                        </a:rPr>
                        <a:t>0.021 ± 0.001</a:t>
                      </a:r>
                      <a:endParaRPr lang="ko-KR" sz="14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</a:tr>
              <a:tr h="25515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400"/>
                        </a:spcAft>
                      </a:pPr>
                      <a:r>
                        <a:rPr lang="en-US" sz="1400" kern="0">
                          <a:effectLst/>
                        </a:rPr>
                        <a:t>FPCA</a:t>
                      </a:r>
                      <a:endParaRPr lang="ko-KR" sz="14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400"/>
                        </a:spcAft>
                      </a:pPr>
                      <a:r>
                        <a:rPr lang="en-US" sz="1400" kern="0">
                          <a:effectLst/>
                        </a:rPr>
                        <a:t>1</a:t>
                      </a:r>
                      <a:endParaRPr lang="ko-KR" sz="14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400"/>
                        </a:spcAft>
                      </a:pPr>
                      <a:r>
                        <a:rPr lang="en-US" sz="1400" kern="0">
                          <a:effectLst/>
                        </a:rPr>
                        <a:t>0.055 ± 0.002</a:t>
                      </a:r>
                      <a:endParaRPr lang="ko-KR" sz="14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400"/>
                        </a:spcAft>
                      </a:pPr>
                      <a:r>
                        <a:rPr lang="en-US" sz="1400" kern="0">
                          <a:effectLst/>
                        </a:rPr>
                        <a:t>0.012 ± 0.001</a:t>
                      </a:r>
                      <a:endParaRPr lang="ko-KR" sz="14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</a:tr>
              <a:tr h="25515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400"/>
                        </a:spcAft>
                      </a:pPr>
                      <a:r>
                        <a:rPr lang="en-US" sz="1400" kern="0">
                          <a:effectLst/>
                        </a:rPr>
                        <a:t>FARVAT</a:t>
                      </a:r>
                      <a:r>
                        <a:rPr lang="en-US" sz="1400" kern="0" baseline="-25000">
                          <a:effectLst/>
                        </a:rPr>
                        <a:t>b</a:t>
                      </a:r>
                      <a:endParaRPr lang="ko-KR" sz="14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400"/>
                        </a:spcAft>
                      </a:pPr>
                      <a:r>
                        <a:rPr lang="en-US" sz="1400" kern="0">
                          <a:effectLst/>
                        </a:rPr>
                        <a:t>1</a:t>
                      </a:r>
                      <a:endParaRPr lang="ko-KR" sz="14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400"/>
                        </a:spcAft>
                      </a:pPr>
                      <a:r>
                        <a:rPr lang="en-US" sz="1400" kern="0">
                          <a:effectLst/>
                        </a:rPr>
                        <a:t>0.052 ± 0.002</a:t>
                      </a:r>
                      <a:endParaRPr lang="ko-KR" sz="14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400"/>
                        </a:spcAft>
                      </a:pPr>
                      <a:r>
                        <a:rPr lang="en-US" sz="1400" kern="0">
                          <a:effectLst/>
                        </a:rPr>
                        <a:t>0.011 ± 0.001</a:t>
                      </a:r>
                      <a:endParaRPr lang="ko-KR" sz="14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</a:tr>
              <a:tr h="25515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400"/>
                        </a:spcAft>
                      </a:pPr>
                      <a:r>
                        <a:rPr lang="en-US" sz="1400" kern="100">
                          <a:effectLst/>
                        </a:rPr>
                        <a:t>[p</a:t>
                      </a:r>
                      <a:r>
                        <a:rPr lang="en-US" sz="1400" kern="100" baseline="-25000">
                          <a:effectLst/>
                        </a:rPr>
                        <a:t>k</a:t>
                      </a:r>
                      <a:r>
                        <a:rPr lang="en-US" sz="1400" kern="100">
                          <a:effectLst/>
                        </a:rPr>
                        <a:t>(1 – p</a:t>
                      </a:r>
                      <a:r>
                        <a:rPr lang="en-US" sz="1400" kern="100" baseline="-25000">
                          <a:effectLst/>
                        </a:rPr>
                        <a:t>k</a:t>
                      </a:r>
                      <a:r>
                        <a:rPr lang="en-US" sz="1400" kern="100">
                          <a:effectLst/>
                        </a:rPr>
                        <a:t>)]</a:t>
                      </a:r>
                      <a:r>
                        <a:rPr lang="en-US" sz="1400" kern="100" baseline="30000">
                          <a:effectLst/>
                        </a:rPr>
                        <a:t>-1/2</a:t>
                      </a:r>
                      <a:endParaRPr lang="ko-KR" sz="14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400"/>
                        </a:spcAft>
                      </a:pPr>
                      <a:r>
                        <a:rPr lang="en-US" sz="1400" kern="100">
                          <a:effectLst/>
                        </a:rPr>
                        <a:t>0.052</a:t>
                      </a:r>
                      <a:r>
                        <a:rPr lang="en-US" sz="1400" kern="0">
                          <a:effectLst/>
                        </a:rPr>
                        <a:t> ± 0.002</a:t>
                      </a:r>
                      <a:endParaRPr lang="ko-KR" sz="14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400"/>
                        </a:spcAft>
                      </a:pPr>
                      <a:r>
                        <a:rPr lang="en-US" sz="1400" kern="0">
                          <a:effectLst/>
                        </a:rPr>
                        <a:t>0.010 ± 0.001</a:t>
                      </a:r>
                      <a:endParaRPr lang="ko-KR" sz="14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</a:tr>
              <a:tr h="25515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400"/>
                        </a:spcAft>
                      </a:pPr>
                      <a:r>
                        <a:rPr lang="en-US" sz="1400" kern="0">
                          <a:effectLst/>
                        </a:rPr>
                        <a:t>FARVAT</a:t>
                      </a:r>
                      <a:r>
                        <a:rPr lang="en-US" sz="1400" kern="0" baseline="-25000">
                          <a:effectLst/>
                        </a:rPr>
                        <a:t>c</a:t>
                      </a:r>
                      <a:endParaRPr lang="ko-KR" sz="14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400"/>
                        </a:spcAft>
                      </a:pPr>
                      <a:r>
                        <a:rPr lang="en-US" sz="1400" kern="0">
                          <a:effectLst/>
                        </a:rPr>
                        <a:t>1</a:t>
                      </a:r>
                      <a:endParaRPr lang="ko-KR" sz="14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400"/>
                        </a:spcAft>
                      </a:pPr>
                      <a:r>
                        <a:rPr lang="en-US" sz="1400" kern="0">
                          <a:effectLst/>
                        </a:rPr>
                        <a:t>0.046 ± 0.002</a:t>
                      </a:r>
                      <a:endParaRPr lang="ko-KR" sz="14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400"/>
                        </a:spcAft>
                      </a:pPr>
                      <a:r>
                        <a:rPr lang="en-US" sz="1400" kern="0">
                          <a:effectLst/>
                        </a:rPr>
                        <a:t>0.009 ± 0.001</a:t>
                      </a:r>
                      <a:endParaRPr lang="ko-KR" sz="14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</a:tr>
              <a:tr h="25515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400"/>
                        </a:spcAft>
                      </a:pPr>
                      <a:r>
                        <a:rPr lang="en-US" sz="1400" kern="100">
                          <a:effectLst/>
                        </a:rPr>
                        <a:t>[p</a:t>
                      </a:r>
                      <a:r>
                        <a:rPr lang="en-US" sz="1400" kern="100" baseline="-25000">
                          <a:effectLst/>
                        </a:rPr>
                        <a:t>k</a:t>
                      </a:r>
                      <a:r>
                        <a:rPr lang="en-US" sz="1400" kern="100">
                          <a:effectLst/>
                        </a:rPr>
                        <a:t>(1 – p</a:t>
                      </a:r>
                      <a:r>
                        <a:rPr lang="en-US" sz="1400" kern="100" baseline="-25000">
                          <a:effectLst/>
                        </a:rPr>
                        <a:t>k</a:t>
                      </a:r>
                      <a:r>
                        <a:rPr lang="en-US" sz="1400" kern="100">
                          <a:effectLst/>
                        </a:rPr>
                        <a:t>)]</a:t>
                      </a:r>
                      <a:r>
                        <a:rPr lang="en-US" sz="1400" kern="100" baseline="30000">
                          <a:effectLst/>
                        </a:rPr>
                        <a:t>-1/2</a:t>
                      </a:r>
                      <a:endParaRPr lang="ko-KR" sz="14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400"/>
                        </a:spcAft>
                      </a:pPr>
                      <a:r>
                        <a:rPr lang="en-US" sz="1400" kern="0">
                          <a:effectLst/>
                        </a:rPr>
                        <a:t>0.049 ± 0.002</a:t>
                      </a:r>
                      <a:endParaRPr lang="ko-KR" sz="14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400"/>
                        </a:spcAft>
                      </a:pPr>
                      <a:r>
                        <a:rPr lang="en-US" sz="1400" kern="0">
                          <a:effectLst/>
                        </a:rPr>
                        <a:t>0.011 ± 0.001</a:t>
                      </a:r>
                      <a:endParaRPr lang="ko-KR" sz="14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</a:tr>
              <a:tr h="25515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400"/>
                        </a:spcAft>
                      </a:pPr>
                      <a:r>
                        <a:rPr lang="en-US" sz="1400" kern="0">
                          <a:effectLst/>
                        </a:rPr>
                        <a:t>FARVAT</a:t>
                      </a:r>
                      <a:r>
                        <a:rPr lang="en-US" sz="1400" kern="0" baseline="-25000">
                          <a:effectLst/>
                        </a:rPr>
                        <a:t>o</a:t>
                      </a:r>
                      <a:endParaRPr lang="ko-KR" sz="14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400"/>
                        </a:spcAft>
                      </a:pPr>
                      <a:r>
                        <a:rPr lang="en-US" sz="1400" kern="0">
                          <a:effectLst/>
                        </a:rPr>
                        <a:t>1</a:t>
                      </a:r>
                      <a:endParaRPr lang="ko-KR" sz="14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400"/>
                        </a:spcAft>
                      </a:pPr>
                      <a:r>
                        <a:rPr lang="en-US" sz="1400" kern="0">
                          <a:effectLst/>
                        </a:rPr>
                        <a:t>0.056 ± 0.002</a:t>
                      </a:r>
                      <a:endParaRPr lang="ko-KR" sz="14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400"/>
                        </a:spcAft>
                      </a:pPr>
                      <a:r>
                        <a:rPr lang="en-US" sz="1400" kern="0">
                          <a:effectLst/>
                        </a:rPr>
                        <a:t>0.012 ± 0.001</a:t>
                      </a:r>
                      <a:endParaRPr lang="ko-KR" sz="14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</a:tr>
              <a:tr h="25515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400"/>
                        </a:spcAft>
                      </a:pPr>
                      <a:r>
                        <a:rPr lang="en-US" sz="1400" kern="100">
                          <a:effectLst/>
                        </a:rPr>
                        <a:t>[p</a:t>
                      </a:r>
                      <a:r>
                        <a:rPr lang="en-US" sz="1400" kern="100" baseline="-25000">
                          <a:effectLst/>
                        </a:rPr>
                        <a:t>k</a:t>
                      </a:r>
                      <a:r>
                        <a:rPr lang="en-US" sz="1400" kern="100">
                          <a:effectLst/>
                        </a:rPr>
                        <a:t>(1 – p</a:t>
                      </a:r>
                      <a:r>
                        <a:rPr lang="en-US" sz="1400" kern="100" baseline="-25000">
                          <a:effectLst/>
                        </a:rPr>
                        <a:t>k</a:t>
                      </a:r>
                      <a:r>
                        <a:rPr lang="en-US" sz="1400" kern="100">
                          <a:effectLst/>
                        </a:rPr>
                        <a:t>)]</a:t>
                      </a:r>
                      <a:r>
                        <a:rPr lang="en-US" sz="1400" kern="100" baseline="30000">
                          <a:effectLst/>
                        </a:rPr>
                        <a:t>-1/2</a:t>
                      </a:r>
                      <a:endParaRPr lang="ko-KR" sz="14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400"/>
                        </a:spcAft>
                      </a:pPr>
                      <a:r>
                        <a:rPr lang="en-US" sz="1400" kern="0">
                          <a:effectLst/>
                        </a:rPr>
                        <a:t>0.050 ± 0.002</a:t>
                      </a:r>
                      <a:endParaRPr lang="ko-KR" sz="14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400"/>
                        </a:spcAft>
                      </a:pPr>
                      <a:r>
                        <a:rPr lang="en-US" sz="1400" kern="0" dirty="0">
                          <a:effectLst/>
                        </a:rPr>
                        <a:t>0.011 ± 0.001</a:t>
                      </a:r>
                      <a:endParaRPr lang="ko-KR" sz="14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466697" y="-49609"/>
            <a:ext cx="388928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700" b="1" dirty="0" smtClean="0">
                <a:solidFill>
                  <a:schemeClr val="bg1"/>
                </a:solidFill>
              </a:rPr>
              <a:t>Introduction</a:t>
            </a:r>
          </a:p>
          <a:p>
            <a:pPr algn="r"/>
            <a:r>
              <a:rPr lang="en-US" altLang="ko-KR" sz="700" b="1" dirty="0">
                <a:solidFill>
                  <a:schemeClr val="bg1"/>
                </a:solidFill>
              </a:rPr>
              <a:t>An overview of rare-variant </a:t>
            </a:r>
            <a:r>
              <a:rPr lang="en-US" altLang="ko-KR" sz="700" b="1" dirty="0" smtClean="0">
                <a:solidFill>
                  <a:schemeClr val="bg1"/>
                </a:solidFill>
              </a:rPr>
              <a:t>analysis</a:t>
            </a:r>
          </a:p>
          <a:p>
            <a:pPr algn="r"/>
            <a:r>
              <a:rPr lang="en-US" altLang="ko-KR" sz="700" b="1" dirty="0" smtClean="0"/>
              <a:t>Family-based </a:t>
            </a:r>
            <a:r>
              <a:rPr lang="en-US" altLang="ko-KR" sz="700" b="1" dirty="0"/>
              <a:t>rare-variant association test</a:t>
            </a:r>
          </a:p>
          <a:p>
            <a:pPr algn="r"/>
            <a:r>
              <a:rPr lang="en-US" altLang="ko-KR" sz="700" b="1" dirty="0">
                <a:solidFill>
                  <a:schemeClr val="bg1"/>
                </a:solidFill>
              </a:rPr>
              <a:t>Family-based Rare Variant Association Test for X-linked genes</a:t>
            </a:r>
          </a:p>
          <a:p>
            <a:pPr algn="r"/>
            <a:r>
              <a:rPr lang="en-US" altLang="ko-KR" sz="700" b="1" dirty="0">
                <a:solidFill>
                  <a:schemeClr val="bg1"/>
                </a:solidFill>
              </a:rPr>
              <a:t>Summary and </a:t>
            </a:r>
            <a:r>
              <a:rPr lang="en-US" altLang="ko-KR" sz="700" b="1" dirty="0" smtClean="0">
                <a:solidFill>
                  <a:schemeClr val="bg1"/>
                </a:solidFill>
              </a:rPr>
              <a:t>Conclusion</a:t>
            </a:r>
            <a:endParaRPr lang="en-US" altLang="ko-KR" sz="700" b="1" dirty="0">
              <a:solidFill>
                <a:schemeClr val="bg1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ECC88D7-4FEA-4BFA-A139-DD4401A4C35F}" type="slidenum">
              <a:rPr lang="en-US" altLang="ko-KR" smtClean="0"/>
              <a:pPr>
                <a:defRPr/>
              </a:pPr>
              <a:t>75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707076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466696" y="1832124"/>
            <a:ext cx="8229600" cy="4756807"/>
          </a:xfrm>
        </p:spPr>
        <p:txBody>
          <a:bodyPr>
            <a:noAutofit/>
          </a:bodyPr>
          <a:lstStyle/>
          <a:p>
            <a:r>
              <a:rPr lang="en-US" altLang="ko-KR" sz="2000" dirty="0">
                <a:latin typeface="Arial" pitchFamily="34" charset="0"/>
                <a:cs typeface="Arial" pitchFamily="34" charset="0"/>
              </a:rPr>
              <a:t>Figure </a:t>
            </a:r>
            <a:r>
              <a:rPr lang="en-US" altLang="ko-KR" sz="2000" dirty="0" smtClean="0">
                <a:latin typeface="Arial" pitchFamily="34" charset="0"/>
                <a:cs typeface="Arial" pitchFamily="34" charset="0"/>
              </a:rPr>
              <a:t>3.3 </a:t>
            </a:r>
            <a:r>
              <a:rPr lang="en-US" altLang="ko-KR" sz="2000" dirty="0">
                <a:latin typeface="Arial" pitchFamily="34" charset="0"/>
                <a:cs typeface="Arial" pitchFamily="34" charset="0"/>
              </a:rPr>
              <a:t>Empirical power estimates when the number of rare variants in a gene is </a:t>
            </a:r>
            <a:r>
              <a:rPr lang="en-US" altLang="ko-KR" sz="2000" dirty="0" smtClean="0">
                <a:latin typeface="Arial" pitchFamily="34" charset="0"/>
                <a:cs typeface="Arial" pitchFamily="34" charset="0"/>
              </a:rPr>
              <a:t>100.</a:t>
            </a:r>
            <a:endParaRPr lang="en-US" altLang="ko-KR" sz="2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Evaluation with simulated data under the absence of population substructure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4572000" y="4270"/>
            <a:ext cx="4572000" cy="5179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4860032" y="-31333"/>
            <a:ext cx="20040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800" b="1" dirty="0" smtClean="0">
                <a:solidFill>
                  <a:schemeClr val="bg1">
                    <a:lumMod val="50000"/>
                  </a:schemeClr>
                </a:solidFill>
              </a:rPr>
              <a:t>Method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800" b="1" dirty="0" smtClean="0">
                <a:solidFill>
                  <a:schemeClr val="bg1"/>
                </a:solidFill>
              </a:rPr>
              <a:t>Simulation </a:t>
            </a:r>
            <a:r>
              <a:rPr lang="en-US" altLang="ko-KR" sz="800" b="1" dirty="0">
                <a:solidFill>
                  <a:schemeClr val="bg1"/>
                </a:solidFill>
              </a:rPr>
              <a:t>study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800" b="1" dirty="0">
                <a:solidFill>
                  <a:schemeClr val="bg1">
                    <a:lumMod val="50000"/>
                  </a:schemeClr>
                </a:solidFill>
              </a:rPr>
              <a:t>Application to schizophrenia data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800" b="1" dirty="0">
                <a:solidFill>
                  <a:schemeClr val="bg1">
                    <a:lumMod val="50000"/>
                  </a:schemeClr>
                </a:solidFill>
              </a:rPr>
              <a:t>Discussion</a:t>
            </a:r>
          </a:p>
        </p:txBody>
      </p:sp>
      <p:pic>
        <p:nvPicPr>
          <p:cNvPr id="18436" name="Picture 4" descr="power_nsnp_30_0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391"/>
          <a:stretch/>
        </p:blipFill>
        <p:spPr bwMode="auto">
          <a:xfrm>
            <a:off x="4788024" y="5805264"/>
            <a:ext cx="4320000" cy="1187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그림 8" descr="G:\성경이\최근작업\프로젝트\2014_farvat\works\rv_tdt\sim\0616_results\power\count\power_nsnp_100_0.001.tiff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411"/>
          <a:stretch/>
        </p:blipFill>
        <p:spPr bwMode="auto">
          <a:xfrm>
            <a:off x="828024" y="2564904"/>
            <a:ext cx="3960000" cy="4136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/>
          <p:cNvSpPr txBox="1"/>
          <p:nvPr/>
        </p:nvSpPr>
        <p:spPr>
          <a:xfrm>
            <a:off x="466697" y="-49609"/>
            <a:ext cx="388928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700" b="1" dirty="0" smtClean="0">
                <a:solidFill>
                  <a:schemeClr val="bg1"/>
                </a:solidFill>
              </a:rPr>
              <a:t>Introduction</a:t>
            </a:r>
          </a:p>
          <a:p>
            <a:pPr algn="r"/>
            <a:r>
              <a:rPr lang="en-US" altLang="ko-KR" sz="700" b="1" dirty="0">
                <a:solidFill>
                  <a:schemeClr val="bg1"/>
                </a:solidFill>
              </a:rPr>
              <a:t>An overview of rare-variant </a:t>
            </a:r>
            <a:r>
              <a:rPr lang="en-US" altLang="ko-KR" sz="700" b="1" dirty="0" smtClean="0">
                <a:solidFill>
                  <a:schemeClr val="bg1"/>
                </a:solidFill>
              </a:rPr>
              <a:t>analysis</a:t>
            </a:r>
          </a:p>
          <a:p>
            <a:pPr algn="r"/>
            <a:r>
              <a:rPr lang="en-US" altLang="ko-KR" sz="700" b="1" dirty="0" smtClean="0"/>
              <a:t>Family-based </a:t>
            </a:r>
            <a:r>
              <a:rPr lang="en-US" altLang="ko-KR" sz="700" b="1" dirty="0"/>
              <a:t>rare-variant association test</a:t>
            </a:r>
          </a:p>
          <a:p>
            <a:pPr algn="r"/>
            <a:r>
              <a:rPr lang="en-US" altLang="ko-KR" sz="700" b="1" dirty="0">
                <a:solidFill>
                  <a:schemeClr val="bg1"/>
                </a:solidFill>
              </a:rPr>
              <a:t>Family-based Rare Variant Association Test for X-linked genes</a:t>
            </a:r>
          </a:p>
          <a:p>
            <a:pPr algn="r"/>
            <a:r>
              <a:rPr lang="en-US" altLang="ko-KR" sz="700" b="1" dirty="0">
                <a:solidFill>
                  <a:schemeClr val="bg1"/>
                </a:solidFill>
              </a:rPr>
              <a:t>Summary and </a:t>
            </a:r>
            <a:r>
              <a:rPr lang="en-US" altLang="ko-KR" sz="700" b="1" dirty="0" smtClean="0">
                <a:solidFill>
                  <a:schemeClr val="bg1"/>
                </a:solidFill>
              </a:rPr>
              <a:t>Conclusion</a:t>
            </a:r>
            <a:endParaRPr lang="en-US" altLang="ko-KR" sz="700" b="1" dirty="0">
              <a:solidFill>
                <a:schemeClr val="bg1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ECC88D7-4FEA-4BFA-A139-DD4401A4C35F}" type="slidenum">
              <a:rPr lang="en-US" altLang="ko-KR" smtClean="0"/>
              <a:pPr>
                <a:defRPr/>
              </a:pPr>
              <a:t>76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599185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466696" y="1832124"/>
            <a:ext cx="8229600" cy="4756807"/>
          </a:xfrm>
        </p:spPr>
        <p:txBody>
          <a:bodyPr>
            <a:noAutofit/>
          </a:bodyPr>
          <a:lstStyle/>
          <a:p>
            <a:r>
              <a:rPr lang="en-US" altLang="ko-KR" sz="2000" dirty="0">
                <a:latin typeface="Arial" pitchFamily="34" charset="0"/>
                <a:cs typeface="Arial" pitchFamily="34" charset="0"/>
              </a:rPr>
              <a:t>Figure 3.4 Empirical power estimates when all rare variants in a gene are considered.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Evaluation with simulated data under the absence of population substructure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4572000" y="4270"/>
            <a:ext cx="4572000" cy="5179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4860032" y="-31333"/>
            <a:ext cx="20040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800" b="1" dirty="0" smtClean="0">
                <a:solidFill>
                  <a:schemeClr val="bg1">
                    <a:lumMod val="50000"/>
                  </a:schemeClr>
                </a:solidFill>
              </a:rPr>
              <a:t>Method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800" b="1" dirty="0" smtClean="0">
                <a:solidFill>
                  <a:schemeClr val="bg1"/>
                </a:solidFill>
              </a:rPr>
              <a:t>Simulation </a:t>
            </a:r>
            <a:r>
              <a:rPr lang="en-US" altLang="ko-KR" sz="800" b="1" dirty="0">
                <a:solidFill>
                  <a:schemeClr val="bg1"/>
                </a:solidFill>
              </a:rPr>
              <a:t>study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800" b="1" dirty="0">
                <a:solidFill>
                  <a:schemeClr val="bg1">
                    <a:lumMod val="50000"/>
                  </a:schemeClr>
                </a:solidFill>
              </a:rPr>
              <a:t>Application to schizophrenia data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800" b="1" dirty="0">
                <a:solidFill>
                  <a:schemeClr val="bg1">
                    <a:lumMod val="50000"/>
                  </a:schemeClr>
                </a:solidFill>
              </a:rPr>
              <a:t>Discussion</a:t>
            </a:r>
          </a:p>
        </p:txBody>
      </p:sp>
      <p:pic>
        <p:nvPicPr>
          <p:cNvPr id="18436" name="Picture 4" descr="power_nsnp_30_0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391"/>
          <a:stretch/>
        </p:blipFill>
        <p:spPr bwMode="auto">
          <a:xfrm>
            <a:off x="4788024" y="5805264"/>
            <a:ext cx="4320000" cy="1187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그림 10" descr="G:\성경이\최근작업\프로젝트\2014_farvat\works\rv_tdt\sim\0616_results\power\range\power_0.001.tiff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411"/>
          <a:stretch/>
        </p:blipFill>
        <p:spPr bwMode="auto">
          <a:xfrm>
            <a:off x="828024" y="2564904"/>
            <a:ext cx="3960000" cy="41364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/>
          <p:cNvSpPr txBox="1"/>
          <p:nvPr/>
        </p:nvSpPr>
        <p:spPr>
          <a:xfrm>
            <a:off x="466697" y="-49609"/>
            <a:ext cx="388928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700" b="1" dirty="0" smtClean="0">
                <a:solidFill>
                  <a:schemeClr val="bg1"/>
                </a:solidFill>
              </a:rPr>
              <a:t>Introduction</a:t>
            </a:r>
          </a:p>
          <a:p>
            <a:pPr algn="r"/>
            <a:r>
              <a:rPr lang="en-US" altLang="ko-KR" sz="700" b="1" dirty="0">
                <a:solidFill>
                  <a:schemeClr val="bg1"/>
                </a:solidFill>
              </a:rPr>
              <a:t>An overview of rare-variant </a:t>
            </a:r>
            <a:r>
              <a:rPr lang="en-US" altLang="ko-KR" sz="700" b="1" dirty="0" smtClean="0">
                <a:solidFill>
                  <a:schemeClr val="bg1"/>
                </a:solidFill>
              </a:rPr>
              <a:t>analysis</a:t>
            </a:r>
          </a:p>
          <a:p>
            <a:pPr algn="r"/>
            <a:r>
              <a:rPr lang="en-US" altLang="ko-KR" sz="700" b="1" dirty="0" smtClean="0"/>
              <a:t>Family-based </a:t>
            </a:r>
            <a:r>
              <a:rPr lang="en-US" altLang="ko-KR" sz="700" b="1" dirty="0"/>
              <a:t>rare-variant association test</a:t>
            </a:r>
          </a:p>
          <a:p>
            <a:pPr algn="r"/>
            <a:r>
              <a:rPr lang="en-US" altLang="ko-KR" sz="700" b="1" dirty="0">
                <a:solidFill>
                  <a:schemeClr val="bg1"/>
                </a:solidFill>
              </a:rPr>
              <a:t>Family-based Rare Variant Association Test for X-linked genes</a:t>
            </a:r>
          </a:p>
          <a:p>
            <a:pPr algn="r"/>
            <a:r>
              <a:rPr lang="en-US" altLang="ko-KR" sz="700" b="1" dirty="0">
                <a:solidFill>
                  <a:schemeClr val="bg1"/>
                </a:solidFill>
              </a:rPr>
              <a:t>Summary and </a:t>
            </a:r>
            <a:r>
              <a:rPr lang="en-US" altLang="ko-KR" sz="700" b="1" dirty="0" smtClean="0">
                <a:solidFill>
                  <a:schemeClr val="bg1"/>
                </a:solidFill>
              </a:rPr>
              <a:t>Conclusion</a:t>
            </a:r>
            <a:endParaRPr lang="en-US" altLang="ko-KR" sz="700" b="1" dirty="0">
              <a:solidFill>
                <a:schemeClr val="bg1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ECC88D7-4FEA-4BFA-A139-DD4401A4C35F}" type="slidenum">
              <a:rPr lang="en-US" altLang="ko-KR" smtClean="0"/>
              <a:pPr>
                <a:defRPr/>
              </a:pPr>
              <a:t>77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186261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ECC88D7-4FEA-4BFA-A139-DD4401A4C35F}" type="slidenum">
              <a:rPr lang="en-US" altLang="ko-KR" smtClean="0"/>
              <a:pPr>
                <a:defRPr/>
              </a:pPr>
              <a:t>78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11563740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2000" dirty="0">
                <a:cs typeface="Arial" pitchFamily="34" charset="0"/>
              </a:rPr>
              <a:t>Table </a:t>
            </a:r>
            <a:r>
              <a:rPr lang="en-US" altLang="ko-KR" sz="2000" dirty="0" smtClean="0">
                <a:cs typeface="Arial" pitchFamily="34" charset="0"/>
              </a:rPr>
              <a:t>4.4 </a:t>
            </a:r>
            <a:r>
              <a:rPr lang="en-US" altLang="ko-KR" sz="2000" dirty="0">
                <a:cs typeface="Arial" pitchFamily="34" charset="0"/>
              </a:rPr>
              <a:t>Empirical type-1 error estimates for XCI or </a:t>
            </a:r>
            <a:r>
              <a:rPr lang="en-US" altLang="ko-KR" sz="2000" dirty="0" smtClean="0">
                <a:cs typeface="Arial" pitchFamily="34" charset="0"/>
              </a:rPr>
              <a:t>E-XCI when </a:t>
            </a:r>
            <a:r>
              <a:rPr lang="en-US" altLang="ko-KR" sz="2000" dirty="0">
                <a:cs typeface="Arial" pitchFamily="34" charset="0"/>
              </a:rPr>
              <a:t>prevalence for </a:t>
            </a:r>
            <a:r>
              <a:rPr lang="en-US" altLang="ko-KR" sz="2000" dirty="0" smtClean="0">
                <a:cs typeface="Arial" pitchFamily="34" charset="0"/>
              </a:rPr>
              <a:t>males (0.36) </a:t>
            </a:r>
            <a:r>
              <a:rPr lang="en-US" altLang="ko-KR" sz="2000" dirty="0">
                <a:cs typeface="Arial" pitchFamily="34" charset="0"/>
              </a:rPr>
              <a:t>and </a:t>
            </a:r>
            <a:r>
              <a:rPr lang="en-US" altLang="ko-KR" sz="2000" dirty="0" smtClean="0">
                <a:cs typeface="Arial" pitchFamily="34" charset="0"/>
              </a:rPr>
              <a:t>females (0.12) </a:t>
            </a:r>
            <a:r>
              <a:rPr lang="en-US" altLang="ko-KR" sz="2000" dirty="0">
                <a:cs typeface="Arial" pitchFamily="34" charset="0"/>
              </a:rPr>
              <a:t>are different. </a:t>
            </a:r>
            <a:endParaRPr lang="en-US" altLang="ko-KR" dirty="0">
              <a:cs typeface="Arial" pitchFamily="34" charset="0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Evaluation with simulated data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4572000" y="4270"/>
            <a:ext cx="4572000" cy="5179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4860032" y="-31333"/>
            <a:ext cx="32303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800" b="1" dirty="0">
                <a:solidFill>
                  <a:schemeClr val="bg1">
                    <a:lumMod val="50000"/>
                  </a:schemeClr>
                </a:solidFill>
              </a:rPr>
              <a:t>Method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800" b="1" dirty="0">
                <a:solidFill>
                  <a:schemeClr val="bg1"/>
                </a:solidFill>
              </a:rPr>
              <a:t>Simulation study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800" b="1" dirty="0">
                <a:solidFill>
                  <a:schemeClr val="bg1">
                    <a:lumMod val="50000"/>
                  </a:schemeClr>
                </a:solidFill>
              </a:rPr>
              <a:t>Application to chronic obstructive pulmonary disease data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800" b="1" dirty="0" smtClean="0">
                <a:solidFill>
                  <a:schemeClr val="bg1">
                    <a:lumMod val="50000"/>
                  </a:schemeClr>
                </a:solidFill>
              </a:rPr>
              <a:t>Discussion</a:t>
            </a:r>
            <a:endParaRPr lang="en-US" altLang="ko-KR" sz="800" b="1" dirty="0">
              <a:solidFill>
                <a:schemeClr val="bg1">
                  <a:lumMod val="50000"/>
                </a:schemeClr>
              </a:solidFill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/>
          </p:nvPr>
        </p:nvGraphicFramePr>
        <p:xfrm>
          <a:off x="323529" y="1988840"/>
          <a:ext cx="8496943" cy="4445940"/>
        </p:xfrm>
        <a:graphic>
          <a:graphicData uri="http://schemas.openxmlformats.org/drawingml/2006/table">
            <a:tbl>
              <a:tblPr firstRow="1" firstCol="1" bandRow="1">
                <a:tableStyleId>{69012ECD-51FC-41F1-AA8D-1B2483CD663E}</a:tableStyleId>
              </a:tblPr>
              <a:tblGrid>
                <a:gridCol w="1791437"/>
                <a:gridCol w="1791437"/>
                <a:gridCol w="1791437"/>
                <a:gridCol w="1561316"/>
                <a:gridCol w="1561316"/>
              </a:tblGrid>
              <a:tr h="360000"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400"/>
                        </a:spcAft>
                      </a:pPr>
                      <a:r>
                        <a:rPr lang="en-US" sz="1400" kern="0" dirty="0">
                          <a:effectLst/>
                        </a:rPr>
                        <a:t>Type of family</a:t>
                      </a:r>
                      <a:endParaRPr lang="ko-KR" sz="14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1590" algn="ctr">
                        <a:spcAft>
                          <a:spcPts val="400"/>
                        </a:spcAft>
                      </a:pPr>
                      <a:r>
                        <a:rPr lang="en-US" sz="1400" kern="0">
                          <a:effectLst/>
                        </a:rPr>
                        <a:t>Statistics</a:t>
                      </a:r>
                      <a:endParaRPr lang="ko-KR" sz="14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1590" algn="ctr">
                        <a:spcAft>
                          <a:spcPts val="400"/>
                        </a:spcAft>
                      </a:pPr>
                      <a:r>
                        <a:rPr lang="en-US" sz="1400" kern="0">
                          <a:effectLst/>
                        </a:rPr>
                        <a:t>Biological Model</a:t>
                      </a:r>
                      <a:endParaRPr lang="ko-KR" sz="14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400"/>
                        </a:spcAft>
                      </a:pPr>
                      <a:r>
                        <a:rPr lang="en-US" sz="1400" kern="0">
                          <a:effectLst/>
                        </a:rPr>
                        <a:t>α=.05(95%CI)</a:t>
                      </a:r>
                      <a:endParaRPr lang="ko-KR" sz="14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11430" algn="ctr">
                        <a:spcAft>
                          <a:spcPts val="400"/>
                        </a:spcAft>
                      </a:pPr>
                      <a:r>
                        <a:rPr lang="en-US" sz="1400" kern="0" dirty="0">
                          <a:effectLst/>
                        </a:rPr>
                        <a:t>α=.01(95%CI)</a:t>
                      </a:r>
                      <a:endParaRPr lang="ko-KR" sz="14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340495">
                <a:tc rowSpan="12"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400"/>
                        </a:spcAft>
                      </a:pPr>
                      <a:r>
                        <a:rPr lang="en-US" sz="1400" kern="100">
                          <a:effectLst/>
                        </a:rPr>
                        <a:t>(A-1)</a:t>
                      </a:r>
                      <a:endParaRPr lang="ko-KR" sz="14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400"/>
                        </a:spcAft>
                      </a:pPr>
                      <a:r>
                        <a:rPr lang="en-US" sz="1400" kern="0" dirty="0">
                          <a:effectLst/>
                        </a:rPr>
                        <a:t>FARVAT-XB</a:t>
                      </a:r>
                      <a:endParaRPr lang="ko-KR" sz="14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400"/>
                        </a:spcAft>
                      </a:pPr>
                      <a:r>
                        <a:rPr lang="en-US" sz="1400" kern="100">
                          <a:effectLst/>
                        </a:rPr>
                        <a:t>XCI</a:t>
                      </a:r>
                      <a:endParaRPr lang="ko-KR" sz="14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400"/>
                        </a:spcAft>
                      </a:pPr>
                      <a:r>
                        <a:rPr lang="en-US" sz="1400" kern="10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0.0486</a:t>
                      </a:r>
                      <a:r>
                        <a:rPr lang="en-US" sz="1400" ker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 ± 0.0060</a:t>
                      </a:r>
                      <a:endParaRPr lang="ko-KR" sz="14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400"/>
                        </a:spcAft>
                      </a:pPr>
                      <a:r>
                        <a:rPr lang="en-US" sz="1400" kern="10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0.0102</a:t>
                      </a:r>
                      <a:r>
                        <a:rPr lang="en-US" sz="1400" ker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 ± 0.0028</a:t>
                      </a:r>
                      <a:endParaRPr lang="ko-KR" sz="14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34049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400"/>
                        </a:spcAft>
                      </a:pPr>
                      <a:r>
                        <a:rPr lang="en-US" sz="1400" kern="100">
                          <a:effectLst/>
                        </a:rPr>
                        <a:t>E-XCI</a:t>
                      </a:r>
                      <a:endParaRPr lang="ko-KR" sz="14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400"/>
                        </a:spcAft>
                      </a:pPr>
                      <a:r>
                        <a:rPr lang="en-US" sz="1400" kern="10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0.0526</a:t>
                      </a:r>
                      <a:r>
                        <a:rPr lang="en-US" sz="1400" ker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 ± 0.0062</a:t>
                      </a:r>
                      <a:endParaRPr lang="ko-KR" sz="14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400"/>
                        </a:spcAft>
                      </a:pPr>
                      <a:r>
                        <a:rPr lang="en-US" sz="1400" kern="10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0.0142</a:t>
                      </a:r>
                      <a:r>
                        <a:rPr lang="en-US" sz="1400" ker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 ± 0.0033</a:t>
                      </a:r>
                      <a:endParaRPr lang="ko-KR" sz="14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34049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400"/>
                        </a:spcAft>
                      </a:pPr>
                      <a:r>
                        <a:rPr lang="en-US" sz="1400" kern="0">
                          <a:effectLst/>
                        </a:rPr>
                        <a:t>FARVAT-XC</a:t>
                      </a:r>
                      <a:endParaRPr lang="ko-KR" sz="14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400"/>
                        </a:spcAft>
                      </a:pPr>
                      <a:r>
                        <a:rPr lang="en-US" sz="1400" kern="100">
                          <a:effectLst/>
                        </a:rPr>
                        <a:t>XCI</a:t>
                      </a:r>
                      <a:endParaRPr lang="ko-KR" sz="14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400"/>
                        </a:spcAft>
                      </a:pPr>
                      <a:r>
                        <a:rPr lang="en-US" sz="1400" kern="10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0.0528</a:t>
                      </a:r>
                      <a:r>
                        <a:rPr lang="en-US" sz="1400" ker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 ± 0.0062</a:t>
                      </a:r>
                      <a:endParaRPr lang="ko-KR" sz="14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400"/>
                        </a:spcAft>
                      </a:pPr>
                      <a:r>
                        <a:rPr lang="en-US" sz="1400" kern="10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0.0132</a:t>
                      </a:r>
                      <a:r>
                        <a:rPr lang="en-US" sz="1400" ker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 ± 0.0032</a:t>
                      </a:r>
                      <a:endParaRPr lang="ko-KR" sz="14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34049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400"/>
                        </a:spcAft>
                      </a:pPr>
                      <a:r>
                        <a:rPr lang="en-US" sz="1400" kern="100">
                          <a:effectLst/>
                        </a:rPr>
                        <a:t>E-XCI</a:t>
                      </a:r>
                      <a:endParaRPr lang="ko-KR" sz="14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400"/>
                        </a:spcAft>
                      </a:pPr>
                      <a:r>
                        <a:rPr lang="en-US" sz="1400" kern="10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0.0486</a:t>
                      </a:r>
                      <a:r>
                        <a:rPr lang="en-US" sz="1400" ker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 ± 0.0060</a:t>
                      </a:r>
                      <a:endParaRPr lang="ko-KR" sz="14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400"/>
                        </a:spcAft>
                      </a:pPr>
                      <a:r>
                        <a:rPr lang="en-US" sz="1400" kern="10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0.0098</a:t>
                      </a:r>
                      <a:r>
                        <a:rPr lang="en-US" sz="1400" ker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 ± 0.0027</a:t>
                      </a:r>
                      <a:endParaRPr lang="ko-KR" sz="14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34049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400"/>
                        </a:spcAft>
                      </a:pPr>
                      <a:r>
                        <a:rPr lang="en-US" sz="1400" kern="0">
                          <a:effectLst/>
                        </a:rPr>
                        <a:t>FARVAT-XO</a:t>
                      </a:r>
                      <a:endParaRPr lang="ko-KR" sz="14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400"/>
                        </a:spcAft>
                      </a:pPr>
                      <a:r>
                        <a:rPr lang="en-US" sz="1400" kern="100">
                          <a:effectLst/>
                        </a:rPr>
                        <a:t>XCI</a:t>
                      </a:r>
                      <a:endParaRPr lang="ko-KR" sz="14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400"/>
                        </a:spcAft>
                      </a:pPr>
                      <a:r>
                        <a:rPr lang="en-US" sz="1400" kern="10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0.0469</a:t>
                      </a:r>
                      <a:r>
                        <a:rPr lang="en-US" sz="1400" ker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 ± 0.0059</a:t>
                      </a:r>
                      <a:endParaRPr lang="ko-KR" sz="14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400"/>
                        </a:spcAft>
                      </a:pPr>
                      <a:r>
                        <a:rPr lang="en-US" sz="1400" kern="10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0.0131</a:t>
                      </a:r>
                      <a:r>
                        <a:rPr lang="en-US" sz="1400" ker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 ± 0.0032</a:t>
                      </a:r>
                      <a:endParaRPr lang="ko-KR" sz="14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34049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400"/>
                        </a:spcAft>
                      </a:pPr>
                      <a:r>
                        <a:rPr lang="en-US" sz="1400" kern="100">
                          <a:effectLst/>
                        </a:rPr>
                        <a:t>E-XCI</a:t>
                      </a:r>
                      <a:endParaRPr lang="ko-KR" sz="14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400"/>
                        </a:spcAft>
                      </a:pPr>
                      <a:r>
                        <a:rPr lang="en-US" sz="1400" kern="10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0.0552</a:t>
                      </a:r>
                      <a:r>
                        <a:rPr lang="en-US" sz="1400" ker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 ± 0.0063</a:t>
                      </a:r>
                      <a:endParaRPr lang="ko-KR" sz="14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400"/>
                        </a:spcAft>
                      </a:pPr>
                      <a:r>
                        <a:rPr lang="en-US" sz="1400" kern="10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0.0123</a:t>
                      </a:r>
                      <a:r>
                        <a:rPr lang="en-US" sz="1400" ker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 ± 0.0031</a:t>
                      </a:r>
                      <a:endParaRPr lang="ko-KR" sz="14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34049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400"/>
                        </a:spcAft>
                      </a:pPr>
                      <a:r>
                        <a:rPr lang="en-US" sz="1400" kern="0">
                          <a:effectLst/>
                        </a:rPr>
                        <a:t>FARVAT-XD</a:t>
                      </a:r>
                      <a:endParaRPr lang="ko-KR" sz="14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400"/>
                        </a:spcAft>
                      </a:pPr>
                      <a:r>
                        <a:rPr lang="en-US" sz="1400" kern="100">
                          <a:effectLst/>
                        </a:rPr>
                        <a:t>XCI</a:t>
                      </a:r>
                      <a:endParaRPr lang="ko-KR" sz="14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400"/>
                        </a:spcAft>
                      </a:pPr>
                      <a:r>
                        <a:rPr lang="en-US" sz="1400" ker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0.0456 ± 0.0058</a:t>
                      </a:r>
                      <a:endParaRPr lang="ko-KR" sz="14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400"/>
                        </a:spcAft>
                      </a:pPr>
                      <a:r>
                        <a:rPr lang="en-US" sz="1400" ker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0.0130 ± 0.0031</a:t>
                      </a:r>
                      <a:endParaRPr lang="ko-KR" sz="14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34049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400"/>
                        </a:spcAft>
                      </a:pPr>
                      <a:r>
                        <a:rPr lang="en-US" sz="1400" kern="100">
                          <a:effectLst/>
                        </a:rPr>
                        <a:t>E-XCI</a:t>
                      </a:r>
                      <a:endParaRPr lang="ko-KR" sz="14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400"/>
                        </a:spcAft>
                      </a:pPr>
                      <a:r>
                        <a:rPr lang="en-US" sz="1400" ker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0.0460 ± 0.0058</a:t>
                      </a:r>
                      <a:endParaRPr lang="ko-KR" sz="14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400"/>
                        </a:spcAft>
                      </a:pPr>
                      <a:r>
                        <a:rPr lang="en-US" sz="1400" ker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0.0128 ± 0.0031</a:t>
                      </a:r>
                      <a:endParaRPr lang="ko-KR" sz="14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34049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400"/>
                        </a:spcAft>
                      </a:pPr>
                      <a:r>
                        <a:rPr lang="en-US" sz="1400" kern="0">
                          <a:effectLst/>
                        </a:rPr>
                        <a:t>PedGene-Burden</a:t>
                      </a:r>
                      <a:endParaRPr lang="ko-KR" sz="14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400"/>
                        </a:spcAft>
                      </a:pPr>
                      <a:r>
                        <a:rPr lang="en-US" sz="1400" kern="100">
                          <a:effectLst/>
                        </a:rPr>
                        <a:t>XCI</a:t>
                      </a:r>
                      <a:endParaRPr lang="ko-KR" sz="14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400"/>
                        </a:spcAft>
                      </a:pPr>
                      <a:r>
                        <a:rPr lang="en-US" sz="1400" ker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0.0492 ± 0.0060</a:t>
                      </a:r>
                      <a:endParaRPr lang="ko-KR" sz="14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400"/>
                        </a:spcAft>
                      </a:pPr>
                      <a:r>
                        <a:rPr lang="en-US" sz="1400" ker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0.0096 ± 0.0027</a:t>
                      </a:r>
                      <a:endParaRPr lang="ko-KR" sz="14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34049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400"/>
                        </a:spcAft>
                      </a:pPr>
                      <a:r>
                        <a:rPr lang="en-US" sz="1400" kern="100">
                          <a:effectLst/>
                        </a:rPr>
                        <a:t>E-XCI</a:t>
                      </a:r>
                      <a:endParaRPr lang="ko-KR" sz="14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400"/>
                        </a:spcAft>
                      </a:pPr>
                      <a:r>
                        <a:rPr lang="en-US" sz="1400" ker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0.6941 ± 0.0128</a:t>
                      </a:r>
                      <a:endParaRPr lang="ko-KR" sz="14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400"/>
                        </a:spcAft>
                      </a:pPr>
                      <a:r>
                        <a:rPr lang="en-US" sz="1400" ker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0.4477 ± 0.0138</a:t>
                      </a:r>
                      <a:endParaRPr lang="ko-KR" sz="14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34049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400"/>
                        </a:spcAft>
                      </a:pPr>
                      <a:r>
                        <a:rPr lang="en-US" sz="1400" kern="0">
                          <a:effectLst/>
                        </a:rPr>
                        <a:t>PedGene-Kernel</a:t>
                      </a:r>
                      <a:endParaRPr lang="ko-KR" sz="14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400"/>
                        </a:spcAft>
                      </a:pPr>
                      <a:r>
                        <a:rPr lang="en-US" sz="1400" kern="100">
                          <a:effectLst/>
                        </a:rPr>
                        <a:t>XCI</a:t>
                      </a:r>
                      <a:endParaRPr lang="ko-KR" sz="14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400"/>
                        </a:spcAft>
                      </a:pPr>
                      <a:r>
                        <a:rPr lang="en-US" sz="1400" ker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0.0468 ± 0.0059</a:t>
                      </a:r>
                      <a:endParaRPr lang="ko-KR" sz="14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400"/>
                        </a:spcAft>
                      </a:pPr>
                      <a:r>
                        <a:rPr lang="en-US" sz="1400" ker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0.0074 ± 0.0024</a:t>
                      </a:r>
                      <a:endParaRPr lang="ko-KR" sz="14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34049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400"/>
                        </a:spcAft>
                      </a:pPr>
                      <a:r>
                        <a:rPr lang="en-US" sz="1400" kern="100">
                          <a:effectLst/>
                        </a:rPr>
                        <a:t>E-XCI</a:t>
                      </a:r>
                      <a:endParaRPr lang="ko-KR" sz="14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400"/>
                        </a:spcAft>
                      </a:pPr>
                      <a:r>
                        <a:rPr lang="en-US" sz="1400" ker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0.1750 ± 0.0105</a:t>
                      </a:r>
                      <a:endParaRPr lang="ko-KR" sz="14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400"/>
                        </a:spcAft>
                      </a:pPr>
                      <a:r>
                        <a:rPr lang="en-US" sz="1400" kern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0.0572 ± 0.0064</a:t>
                      </a:r>
                      <a:endParaRPr lang="ko-KR" sz="14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466697" y="-49609"/>
            <a:ext cx="388928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700" b="1" dirty="0" smtClean="0">
                <a:solidFill>
                  <a:schemeClr val="bg1"/>
                </a:solidFill>
              </a:rPr>
              <a:t>Introduction</a:t>
            </a:r>
          </a:p>
          <a:p>
            <a:pPr algn="r"/>
            <a:r>
              <a:rPr lang="en-US" altLang="ko-KR" sz="700" b="1" dirty="0">
                <a:solidFill>
                  <a:schemeClr val="bg1"/>
                </a:solidFill>
              </a:rPr>
              <a:t>An overview of rare-variant </a:t>
            </a:r>
            <a:r>
              <a:rPr lang="en-US" altLang="ko-KR" sz="700" b="1" dirty="0" smtClean="0">
                <a:solidFill>
                  <a:schemeClr val="bg1"/>
                </a:solidFill>
              </a:rPr>
              <a:t>analysis</a:t>
            </a:r>
          </a:p>
          <a:p>
            <a:pPr algn="r"/>
            <a:r>
              <a:rPr lang="en-US" altLang="ko-KR" sz="700" b="1" dirty="0" smtClean="0">
                <a:solidFill>
                  <a:schemeClr val="bg1"/>
                </a:solidFill>
              </a:rPr>
              <a:t>Family-based </a:t>
            </a:r>
            <a:r>
              <a:rPr lang="en-US" altLang="ko-KR" sz="700" b="1" dirty="0">
                <a:solidFill>
                  <a:schemeClr val="bg1"/>
                </a:solidFill>
              </a:rPr>
              <a:t>rare-variant association test</a:t>
            </a:r>
          </a:p>
          <a:p>
            <a:pPr algn="r"/>
            <a:r>
              <a:rPr lang="en-US" altLang="ko-KR" sz="700" b="1" dirty="0"/>
              <a:t>Family-based Rare Variant Association Test for X-linked genes</a:t>
            </a:r>
          </a:p>
          <a:p>
            <a:pPr algn="r"/>
            <a:r>
              <a:rPr lang="en-US" altLang="ko-KR" sz="700" b="1" dirty="0">
                <a:solidFill>
                  <a:schemeClr val="bg1"/>
                </a:solidFill>
              </a:rPr>
              <a:t>Summary and </a:t>
            </a:r>
            <a:r>
              <a:rPr lang="en-US" altLang="ko-KR" sz="700" b="1" dirty="0" smtClean="0">
                <a:solidFill>
                  <a:schemeClr val="bg1"/>
                </a:solidFill>
              </a:rPr>
              <a:t>Conclusion</a:t>
            </a:r>
            <a:endParaRPr lang="en-US" altLang="ko-KR" sz="700" b="1" dirty="0">
              <a:solidFill>
                <a:schemeClr val="bg1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ECC88D7-4FEA-4BFA-A139-DD4401A4C35F}" type="slidenum">
              <a:rPr lang="en-US" altLang="ko-KR" smtClean="0"/>
              <a:pPr>
                <a:defRPr/>
              </a:pPr>
              <a:t>79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547843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X Chromosome Results in the</a:t>
            </a:r>
            <a:br>
              <a:rPr lang="en-US" altLang="ko-KR" dirty="0"/>
            </a:br>
            <a:r>
              <a:rPr lang="en-US" altLang="ko-KR" dirty="0" smtClean="0"/>
              <a:t>GWAS </a:t>
            </a:r>
            <a:r>
              <a:rPr lang="en-US" altLang="ko-KR" dirty="0"/>
              <a:t>Catalog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ECC88D7-4FEA-4BFA-A139-DD4401A4C35F}" type="slidenum">
              <a:rPr lang="en-US" altLang="ko-KR" smtClean="0"/>
              <a:pPr>
                <a:defRPr/>
              </a:pPr>
              <a:t>8</a:t>
            </a:fld>
            <a:endParaRPr lang="en-US" altLang="ko-KR" dirty="0"/>
          </a:p>
        </p:txBody>
      </p:sp>
      <p:sp>
        <p:nvSpPr>
          <p:cNvPr id="5" name="직사각형 4"/>
          <p:cNvSpPr/>
          <p:nvPr/>
        </p:nvSpPr>
        <p:spPr>
          <a:xfrm>
            <a:off x="4572000" y="4270"/>
            <a:ext cx="4572000" cy="5179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466697" y="-49609"/>
            <a:ext cx="388928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700" b="1" dirty="0"/>
              <a:t>Introduction</a:t>
            </a:r>
          </a:p>
          <a:p>
            <a:pPr algn="r"/>
            <a:r>
              <a:rPr lang="en-US" altLang="ko-KR" sz="700" b="1" dirty="0">
                <a:solidFill>
                  <a:schemeClr val="bg1"/>
                </a:solidFill>
              </a:rPr>
              <a:t>An overview of rare-variant analysis</a:t>
            </a:r>
          </a:p>
          <a:p>
            <a:pPr algn="r"/>
            <a:r>
              <a:rPr lang="en-US" altLang="ko-KR" sz="700" b="1" dirty="0">
                <a:solidFill>
                  <a:schemeClr val="bg1"/>
                </a:solidFill>
              </a:rPr>
              <a:t>Family-based rare-variant association test</a:t>
            </a:r>
          </a:p>
          <a:p>
            <a:pPr algn="r"/>
            <a:r>
              <a:rPr lang="en-US" altLang="ko-KR" sz="700" b="1" dirty="0">
                <a:solidFill>
                  <a:schemeClr val="bg1"/>
                </a:solidFill>
              </a:rPr>
              <a:t>Family-based rare-variant association test for X-linked genes</a:t>
            </a:r>
          </a:p>
          <a:p>
            <a:pPr algn="r"/>
            <a:r>
              <a:rPr lang="en-US" altLang="ko-KR" sz="700" b="1" dirty="0">
                <a:solidFill>
                  <a:schemeClr val="bg1"/>
                </a:solidFill>
              </a:rPr>
              <a:t>Summary and Conclusion</a:t>
            </a:r>
          </a:p>
        </p:txBody>
      </p:sp>
      <p:sp>
        <p:nvSpPr>
          <p:cNvPr id="16" name="Rectangle 3"/>
          <p:cNvSpPr>
            <a:spLocks noChangeArrowheads="1"/>
          </p:cNvSpPr>
          <p:nvPr/>
        </p:nvSpPr>
        <p:spPr bwMode="auto">
          <a:xfrm>
            <a:off x="261860" y="6505599"/>
            <a:ext cx="356578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latinLnBrk="0" hangingPunct="0"/>
            <a:r>
              <a:rPr lang="it-IT" altLang="ko-KR" sz="1400" dirty="0"/>
              <a:t>Wise, A. L., Gyi, L., &amp; Manolio, T. A</a:t>
            </a:r>
            <a:r>
              <a:rPr lang="it-IT" altLang="ko-KR" sz="1400" dirty="0" smtClean="0"/>
              <a:t>., 2013</a:t>
            </a:r>
            <a:endParaRPr lang="en-US" altLang="de-DE" sz="1400" b="1" dirty="0">
              <a:solidFill>
                <a:srgbClr val="3333CC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4581822" y="5844769"/>
            <a:ext cx="380660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latin typeface="+mn-ea"/>
                <a:ea typeface="+mn-ea"/>
              </a:rPr>
              <a:t>Table 1. A Comparison of Autosomal Chromosomes </a:t>
            </a:r>
            <a:endParaRPr lang="en-US" altLang="ko-KR" sz="1200" dirty="0" smtClean="0">
              <a:latin typeface="+mn-ea"/>
              <a:ea typeface="+mn-ea"/>
            </a:endParaRPr>
          </a:p>
          <a:p>
            <a:r>
              <a:rPr lang="en-US" altLang="ko-KR" sz="1200" dirty="0">
                <a:latin typeface="+mn-ea"/>
                <a:ea typeface="+mn-ea"/>
              </a:rPr>
              <a:t> </a:t>
            </a:r>
            <a:r>
              <a:rPr lang="en-US" altLang="ko-KR" sz="1200" dirty="0" smtClean="0">
                <a:latin typeface="+mn-ea"/>
                <a:ea typeface="+mn-ea"/>
              </a:rPr>
              <a:t>          </a:t>
            </a:r>
            <a:r>
              <a:rPr lang="ko-KR" altLang="en-US" sz="1200" dirty="0" smtClean="0">
                <a:latin typeface="+mn-ea"/>
                <a:ea typeface="+mn-ea"/>
              </a:rPr>
              <a:t>to </a:t>
            </a:r>
            <a:r>
              <a:rPr lang="ko-KR" altLang="en-US" sz="1200" dirty="0">
                <a:latin typeface="+mn-ea"/>
                <a:ea typeface="+mn-ea"/>
              </a:rPr>
              <a:t>the X and Y Chromosomes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265774" y="5660784"/>
            <a:ext cx="4248000" cy="144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4860032" y="-26567"/>
            <a:ext cx="26869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800" b="1" dirty="0">
                <a:solidFill>
                  <a:schemeClr val="bg1">
                    <a:lumMod val="50000"/>
                  </a:schemeClr>
                </a:solidFill>
              </a:rPr>
              <a:t>The background on genetic association studies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800" b="1" dirty="0" smtClean="0">
                <a:solidFill>
                  <a:schemeClr val="bg1">
                    <a:lumMod val="50000"/>
                  </a:schemeClr>
                </a:solidFill>
              </a:rPr>
              <a:t>Missing </a:t>
            </a:r>
            <a:r>
              <a:rPr lang="en-US" altLang="ko-KR" sz="800" b="1" dirty="0">
                <a:solidFill>
                  <a:schemeClr val="bg1">
                    <a:lumMod val="50000"/>
                  </a:schemeClr>
                </a:solidFill>
              </a:rPr>
              <a:t>heritability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800" b="1" dirty="0">
                <a:solidFill>
                  <a:schemeClr val="bg1">
                    <a:lumMod val="50000"/>
                  </a:schemeClr>
                </a:solidFill>
              </a:rPr>
              <a:t>Rare variant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800" b="1" dirty="0">
                <a:solidFill>
                  <a:schemeClr val="bg1"/>
                </a:solidFill>
              </a:rPr>
              <a:t>X-chromosome in association studies</a:t>
            </a:r>
          </a:p>
        </p:txBody>
      </p:sp>
      <p:sp>
        <p:nvSpPr>
          <p:cNvPr id="24" name="내용 개체 틀 23"/>
          <p:cNvSpPr>
            <a:spLocks noGrp="1"/>
          </p:cNvSpPr>
          <p:nvPr>
            <p:ph idx="1"/>
          </p:nvPr>
        </p:nvSpPr>
        <p:spPr>
          <a:xfrm>
            <a:off x="4581822" y="1998365"/>
            <a:ext cx="4310658" cy="3791449"/>
          </a:xfrm>
        </p:spPr>
        <p:txBody>
          <a:bodyPr>
            <a:normAutofit/>
          </a:bodyPr>
          <a:lstStyle/>
          <a:p>
            <a:r>
              <a:rPr lang="en-US" altLang="ko-KR" sz="2000" dirty="0"/>
              <a:t>GWAS have identified more </a:t>
            </a:r>
            <a:r>
              <a:rPr lang="en-US" altLang="ko-KR" sz="2000" dirty="0" smtClean="0"/>
              <a:t>than 2,800 </a:t>
            </a:r>
            <a:r>
              <a:rPr lang="en-US" altLang="ko-KR" sz="2000" dirty="0"/>
              <a:t>associations </a:t>
            </a:r>
            <a:r>
              <a:rPr lang="en-US" altLang="ko-KR" sz="2000" dirty="0" smtClean="0"/>
              <a:t>for </a:t>
            </a:r>
            <a:r>
              <a:rPr lang="en-US" altLang="ko-KR" sz="2000" dirty="0"/>
              <a:t>nearly 300 traits in more </a:t>
            </a:r>
            <a:r>
              <a:rPr lang="en-US" altLang="ko-KR" sz="2000" dirty="0" smtClean="0"/>
              <a:t>than 1,400 </a:t>
            </a:r>
            <a:r>
              <a:rPr lang="en-US" altLang="ko-KR" sz="2000" dirty="0"/>
              <a:t>papers, yet only 15 such </a:t>
            </a:r>
            <a:r>
              <a:rPr lang="en-US" altLang="ko-KR" sz="2000" dirty="0" smtClean="0"/>
              <a:t>associations have </a:t>
            </a:r>
            <a:r>
              <a:rPr lang="en-US" altLang="ko-KR" sz="2000" dirty="0"/>
              <a:t>been reported on </a:t>
            </a:r>
            <a:r>
              <a:rPr lang="en-US" altLang="ko-KR" sz="2000" dirty="0" smtClean="0"/>
              <a:t>the X chromosome</a:t>
            </a:r>
          </a:p>
          <a:p>
            <a:endParaRPr lang="en-US" altLang="ko-KR" sz="2000" dirty="0" smtClean="0"/>
          </a:p>
          <a:p>
            <a:r>
              <a:rPr lang="en-US" altLang="ko-KR" sz="2000" dirty="0" smtClean="0"/>
              <a:t>Why </a:t>
            </a:r>
            <a:r>
              <a:rPr lang="en-US" altLang="ko-KR" sz="2000" dirty="0"/>
              <a:t>are so few hits reported on the X chromosome?</a:t>
            </a:r>
            <a:endParaRPr lang="ko-KR" altLang="en-US" sz="2000" dirty="0"/>
          </a:p>
        </p:txBody>
      </p:sp>
      <p:pic>
        <p:nvPicPr>
          <p:cNvPr id="25" name="내용 개체 틀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61045" y="1998365"/>
            <a:ext cx="4251350" cy="432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57416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2000" dirty="0">
                <a:cs typeface="Arial" pitchFamily="34" charset="0"/>
              </a:rPr>
              <a:t>Table </a:t>
            </a:r>
            <a:r>
              <a:rPr lang="en-US" altLang="ko-KR" sz="2000" dirty="0" smtClean="0">
                <a:cs typeface="Arial" pitchFamily="34" charset="0"/>
              </a:rPr>
              <a:t>4.5 </a:t>
            </a:r>
            <a:r>
              <a:rPr lang="en-US" altLang="ko-KR" sz="2000" dirty="0">
                <a:cs typeface="Arial" pitchFamily="34" charset="0"/>
              </a:rPr>
              <a:t>Empirical type-1 error estimates for </a:t>
            </a:r>
            <a:r>
              <a:rPr lang="en-US" altLang="ko-KR" sz="2000" dirty="0" smtClean="0">
                <a:cs typeface="Arial" pitchFamily="34" charset="0"/>
              </a:rPr>
              <a:t>S-XCI when </a:t>
            </a:r>
            <a:r>
              <a:rPr lang="en-US" altLang="ko-KR" sz="2000" dirty="0">
                <a:cs typeface="Arial" pitchFamily="34" charset="0"/>
              </a:rPr>
              <a:t>prevalence for males </a:t>
            </a:r>
            <a:r>
              <a:rPr lang="en-US" altLang="ko-KR" sz="2000" dirty="0" smtClean="0">
                <a:cs typeface="Arial" pitchFamily="34" charset="0"/>
              </a:rPr>
              <a:t>(0.36) and </a:t>
            </a:r>
            <a:r>
              <a:rPr lang="en-US" altLang="ko-KR" sz="2000" dirty="0">
                <a:cs typeface="Arial" pitchFamily="34" charset="0"/>
              </a:rPr>
              <a:t>females </a:t>
            </a:r>
            <a:r>
              <a:rPr lang="en-US" altLang="ko-KR" sz="2000" dirty="0" smtClean="0">
                <a:cs typeface="Arial" pitchFamily="34" charset="0"/>
              </a:rPr>
              <a:t>(0.12) are </a:t>
            </a:r>
            <a:r>
              <a:rPr lang="en-US" altLang="ko-KR" sz="2000" dirty="0">
                <a:cs typeface="Arial" pitchFamily="34" charset="0"/>
              </a:rPr>
              <a:t>different. </a:t>
            </a:r>
            <a:endParaRPr lang="en-US" altLang="ko-KR" dirty="0">
              <a:cs typeface="Arial" pitchFamily="34" charset="0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Evaluation with simulated data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4572000" y="4270"/>
            <a:ext cx="4572000" cy="5179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4860032" y="-31333"/>
            <a:ext cx="32303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800" b="1" dirty="0">
                <a:solidFill>
                  <a:schemeClr val="bg1">
                    <a:lumMod val="50000"/>
                  </a:schemeClr>
                </a:solidFill>
              </a:rPr>
              <a:t>Method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800" b="1" dirty="0">
                <a:solidFill>
                  <a:schemeClr val="bg1"/>
                </a:solidFill>
              </a:rPr>
              <a:t>Simulation study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800" b="1" dirty="0">
                <a:solidFill>
                  <a:schemeClr val="bg1">
                    <a:lumMod val="50000"/>
                  </a:schemeClr>
                </a:solidFill>
              </a:rPr>
              <a:t>Application to chronic obstructive pulmonary disease data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800" b="1" dirty="0" smtClean="0">
                <a:solidFill>
                  <a:schemeClr val="bg1">
                    <a:lumMod val="50000"/>
                  </a:schemeClr>
                </a:solidFill>
              </a:rPr>
              <a:t>Discussion</a:t>
            </a:r>
            <a:endParaRPr lang="en-US" altLang="ko-KR" sz="800" b="1" dirty="0">
              <a:solidFill>
                <a:schemeClr val="bg1">
                  <a:lumMod val="50000"/>
                </a:schemeClr>
              </a:solidFill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/>
          </p:nvPr>
        </p:nvGraphicFramePr>
        <p:xfrm>
          <a:off x="251520" y="1988840"/>
          <a:ext cx="8640958" cy="4353356"/>
        </p:xfrm>
        <a:graphic>
          <a:graphicData uri="http://schemas.openxmlformats.org/drawingml/2006/table">
            <a:tbl>
              <a:tblPr firstRow="1" firstCol="1" bandRow="1">
                <a:tableStyleId>{69012ECD-51FC-41F1-AA8D-1B2483CD663E}</a:tableStyleId>
              </a:tblPr>
              <a:tblGrid>
                <a:gridCol w="1789860"/>
                <a:gridCol w="1789860"/>
                <a:gridCol w="1789860"/>
                <a:gridCol w="1635689"/>
                <a:gridCol w="1635689"/>
              </a:tblGrid>
              <a:tr h="360000"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400"/>
                        </a:spcAft>
                      </a:pPr>
                      <a:r>
                        <a:rPr lang="en-US" sz="1400" kern="0" dirty="0">
                          <a:effectLst/>
                          <a:latin typeface="+mn-ea"/>
                          <a:ea typeface="+mn-ea"/>
                        </a:rPr>
                        <a:t>Type of family</a:t>
                      </a:r>
                      <a:endParaRPr lang="ko-KR" sz="14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1590" algn="ctr">
                        <a:spcAft>
                          <a:spcPts val="400"/>
                        </a:spcAft>
                      </a:pPr>
                      <a:r>
                        <a:rPr lang="en-US" sz="1400" kern="0">
                          <a:effectLst/>
                          <a:latin typeface="+mn-ea"/>
                          <a:ea typeface="+mn-ea"/>
                        </a:rPr>
                        <a:t>Statistics</a:t>
                      </a:r>
                      <a:endParaRPr lang="ko-KR" sz="14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1590" algn="ctr">
                        <a:spcAft>
                          <a:spcPts val="400"/>
                        </a:spcAft>
                      </a:pPr>
                      <a:r>
                        <a:rPr lang="en-US" sz="1400" kern="0">
                          <a:effectLst/>
                          <a:latin typeface="+mn-ea"/>
                          <a:ea typeface="+mn-ea"/>
                        </a:rPr>
                        <a:t>Biological Model</a:t>
                      </a:r>
                      <a:endParaRPr lang="ko-KR" sz="14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400"/>
                        </a:spcAft>
                      </a:pPr>
                      <a:r>
                        <a:rPr lang="en-US" sz="1400" kern="0">
                          <a:effectLst/>
                          <a:latin typeface="+mn-ea"/>
                          <a:ea typeface="+mn-ea"/>
                        </a:rPr>
                        <a:t>α=.05(95%CI)</a:t>
                      </a:r>
                      <a:endParaRPr lang="ko-KR" sz="14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11430" algn="ctr">
                        <a:spcAft>
                          <a:spcPts val="400"/>
                        </a:spcAft>
                      </a:pPr>
                      <a:r>
                        <a:rPr lang="en-US" sz="1400" kern="0" dirty="0">
                          <a:effectLst/>
                          <a:latin typeface="+mn-ea"/>
                          <a:ea typeface="+mn-ea"/>
                        </a:rPr>
                        <a:t>α=.01(95%CI)</a:t>
                      </a:r>
                      <a:endParaRPr lang="ko-KR" sz="14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408301">
                <a:tc rowSpan="8"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400"/>
                        </a:spcAft>
                      </a:pPr>
                      <a:r>
                        <a:rPr lang="en-US" sz="1400" kern="100" dirty="0">
                          <a:effectLst/>
                          <a:latin typeface="+mn-ea"/>
                          <a:ea typeface="+mn-ea"/>
                        </a:rPr>
                        <a:t>(A-1)</a:t>
                      </a:r>
                      <a:endParaRPr lang="ko-KR" sz="14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400"/>
                        </a:spcAft>
                      </a:pPr>
                      <a:r>
                        <a:rPr lang="en-US" sz="1400" kern="0">
                          <a:effectLst/>
                          <a:latin typeface="+mn-ea"/>
                          <a:ea typeface="+mn-ea"/>
                        </a:rPr>
                        <a:t>FARVAT-XB</a:t>
                      </a:r>
                      <a:endParaRPr lang="ko-KR" sz="14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400"/>
                        </a:spcAft>
                      </a:pPr>
                      <a:r>
                        <a:rPr lang="en-US" sz="1400" kern="100">
                          <a:effectLst/>
                          <a:latin typeface="+mn-ea"/>
                          <a:ea typeface="+mn-ea"/>
                        </a:rPr>
                        <a:t>S-XCI </a:t>
                      </a:r>
                      <a:endParaRPr lang="ko-KR" sz="1400" kern="100">
                        <a:effectLst/>
                        <a:latin typeface="+mn-ea"/>
                        <a:ea typeface="+mn-ea"/>
                      </a:endParaRPr>
                    </a:p>
                    <a:p>
                      <a:pPr algn="ctr">
                        <a:lnSpc>
                          <a:spcPts val="1200"/>
                        </a:lnSpc>
                        <a:spcAft>
                          <a:spcPts val="400"/>
                        </a:spcAft>
                      </a:pPr>
                      <a:r>
                        <a:rPr lang="en-US" sz="1400" kern="100">
                          <a:effectLst/>
                          <a:latin typeface="+mn-ea"/>
                          <a:ea typeface="+mn-ea"/>
                        </a:rPr>
                        <a:t>to normal allele</a:t>
                      </a:r>
                      <a:endParaRPr lang="ko-KR" sz="14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400"/>
                        </a:spcAft>
                      </a:pPr>
                      <a:r>
                        <a:rPr lang="en-US" sz="1400" kern="10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0.0548</a:t>
                      </a:r>
                      <a:r>
                        <a:rPr lang="en-US" sz="1400" ker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 ± 0.0063</a:t>
                      </a:r>
                      <a:endParaRPr lang="ko-KR" sz="14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400"/>
                        </a:spcAft>
                      </a:pPr>
                      <a:r>
                        <a:rPr lang="en-US" sz="1400" kern="10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0.0102</a:t>
                      </a:r>
                      <a:r>
                        <a:rPr lang="en-US" sz="1400" ker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 ± 0.0028</a:t>
                      </a:r>
                      <a:endParaRPr lang="ko-KR" sz="14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59003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400"/>
                        </a:spcAft>
                      </a:pPr>
                      <a:r>
                        <a:rPr lang="en-US" sz="1400" kern="100">
                          <a:effectLst/>
                          <a:latin typeface="+mn-ea"/>
                          <a:ea typeface="+mn-ea"/>
                        </a:rPr>
                        <a:t>S-XCI </a:t>
                      </a:r>
                      <a:endParaRPr lang="ko-KR" sz="1400" kern="100">
                        <a:effectLst/>
                        <a:latin typeface="+mn-ea"/>
                        <a:ea typeface="+mn-ea"/>
                      </a:endParaRPr>
                    </a:p>
                    <a:p>
                      <a:pPr algn="ctr">
                        <a:lnSpc>
                          <a:spcPts val="1200"/>
                        </a:lnSpc>
                        <a:spcAft>
                          <a:spcPts val="400"/>
                        </a:spcAft>
                      </a:pPr>
                      <a:r>
                        <a:rPr lang="en-US" sz="1400" kern="100">
                          <a:effectLst/>
                          <a:latin typeface="+mn-ea"/>
                          <a:ea typeface="+mn-ea"/>
                        </a:rPr>
                        <a:t>to deleterious allele</a:t>
                      </a:r>
                      <a:endParaRPr lang="ko-KR" sz="14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400"/>
                        </a:spcAft>
                      </a:pPr>
                      <a:r>
                        <a:rPr lang="en-US" sz="1400" kern="10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0.0506</a:t>
                      </a:r>
                      <a:r>
                        <a:rPr lang="en-US" sz="1400" ker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 ± 0.0061</a:t>
                      </a:r>
                      <a:endParaRPr lang="ko-KR" sz="14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400"/>
                        </a:spcAft>
                      </a:pPr>
                      <a:r>
                        <a:rPr lang="en-US" sz="1400" kern="10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0.0086</a:t>
                      </a:r>
                      <a:r>
                        <a:rPr lang="en-US" sz="1400" ker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 ± 0.0026</a:t>
                      </a:r>
                      <a:endParaRPr lang="ko-KR" sz="14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40830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400"/>
                        </a:spcAft>
                      </a:pPr>
                      <a:r>
                        <a:rPr lang="en-US" sz="1400" kern="0">
                          <a:effectLst/>
                          <a:latin typeface="+mn-ea"/>
                          <a:ea typeface="+mn-ea"/>
                        </a:rPr>
                        <a:t>FARVAT-XC</a:t>
                      </a:r>
                      <a:endParaRPr lang="ko-KR" sz="14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400"/>
                        </a:spcAft>
                      </a:pPr>
                      <a:r>
                        <a:rPr lang="en-US" sz="1400" kern="100">
                          <a:effectLst/>
                          <a:latin typeface="+mn-ea"/>
                          <a:ea typeface="+mn-ea"/>
                        </a:rPr>
                        <a:t>S-XCI </a:t>
                      </a:r>
                      <a:endParaRPr lang="ko-KR" sz="1400" kern="100">
                        <a:effectLst/>
                        <a:latin typeface="+mn-ea"/>
                        <a:ea typeface="+mn-ea"/>
                      </a:endParaRPr>
                    </a:p>
                    <a:p>
                      <a:pPr algn="ctr">
                        <a:lnSpc>
                          <a:spcPts val="1200"/>
                        </a:lnSpc>
                        <a:spcAft>
                          <a:spcPts val="400"/>
                        </a:spcAft>
                      </a:pPr>
                      <a:r>
                        <a:rPr lang="en-US" sz="1400" kern="100">
                          <a:effectLst/>
                          <a:latin typeface="+mn-ea"/>
                          <a:ea typeface="+mn-ea"/>
                        </a:rPr>
                        <a:t>to normal allele</a:t>
                      </a:r>
                      <a:endParaRPr lang="ko-KR" sz="14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400"/>
                        </a:spcAft>
                      </a:pPr>
                      <a:r>
                        <a:rPr lang="en-US" sz="1400" kern="10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0.0540</a:t>
                      </a:r>
                      <a:r>
                        <a:rPr lang="en-US" sz="1400" ker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 ± 0.0063</a:t>
                      </a:r>
                      <a:endParaRPr lang="ko-KR" sz="14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400"/>
                        </a:spcAft>
                      </a:pPr>
                      <a:r>
                        <a:rPr lang="en-US" sz="1400" kern="10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0.0116</a:t>
                      </a:r>
                      <a:r>
                        <a:rPr lang="en-US" sz="1400" ker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 ± 0.0030</a:t>
                      </a:r>
                      <a:endParaRPr lang="ko-KR" sz="14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59003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400"/>
                        </a:spcAft>
                      </a:pPr>
                      <a:r>
                        <a:rPr lang="en-US" sz="1400" kern="100">
                          <a:effectLst/>
                          <a:latin typeface="+mn-ea"/>
                          <a:ea typeface="+mn-ea"/>
                        </a:rPr>
                        <a:t>S-XCI </a:t>
                      </a:r>
                      <a:endParaRPr lang="ko-KR" sz="1400" kern="100">
                        <a:effectLst/>
                        <a:latin typeface="+mn-ea"/>
                        <a:ea typeface="+mn-ea"/>
                      </a:endParaRPr>
                    </a:p>
                    <a:p>
                      <a:pPr algn="ctr">
                        <a:lnSpc>
                          <a:spcPts val="1200"/>
                        </a:lnSpc>
                        <a:spcAft>
                          <a:spcPts val="400"/>
                        </a:spcAft>
                      </a:pPr>
                      <a:r>
                        <a:rPr lang="en-US" sz="1400" kern="100">
                          <a:effectLst/>
                          <a:latin typeface="+mn-ea"/>
                          <a:ea typeface="+mn-ea"/>
                        </a:rPr>
                        <a:t>to deleterious allele</a:t>
                      </a:r>
                      <a:endParaRPr lang="ko-KR" sz="14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400"/>
                        </a:spcAft>
                      </a:pPr>
                      <a:r>
                        <a:rPr lang="en-US" sz="1400" kern="10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0.0532</a:t>
                      </a:r>
                      <a:r>
                        <a:rPr lang="en-US" sz="1400" ker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 ± 0.0062</a:t>
                      </a:r>
                      <a:endParaRPr lang="ko-KR" sz="14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400"/>
                        </a:spcAft>
                      </a:pPr>
                      <a:r>
                        <a:rPr lang="en-US" sz="1400" kern="10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0.0122</a:t>
                      </a:r>
                      <a:r>
                        <a:rPr lang="en-US" sz="1400" ker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 ± 0.0030</a:t>
                      </a:r>
                      <a:endParaRPr lang="ko-KR" sz="14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40830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400"/>
                        </a:spcAft>
                      </a:pPr>
                      <a:r>
                        <a:rPr lang="en-US" sz="1400" kern="0">
                          <a:effectLst/>
                          <a:latin typeface="+mn-ea"/>
                          <a:ea typeface="+mn-ea"/>
                        </a:rPr>
                        <a:t>FARVAT-XO</a:t>
                      </a:r>
                      <a:endParaRPr lang="ko-KR" sz="14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400"/>
                        </a:spcAft>
                      </a:pPr>
                      <a:r>
                        <a:rPr lang="en-US" sz="1400" kern="100">
                          <a:effectLst/>
                          <a:latin typeface="+mn-ea"/>
                          <a:ea typeface="+mn-ea"/>
                        </a:rPr>
                        <a:t>S-XCI </a:t>
                      </a:r>
                      <a:endParaRPr lang="ko-KR" sz="1400" kern="100">
                        <a:effectLst/>
                        <a:latin typeface="+mn-ea"/>
                        <a:ea typeface="+mn-ea"/>
                      </a:endParaRPr>
                    </a:p>
                    <a:p>
                      <a:pPr algn="ctr">
                        <a:lnSpc>
                          <a:spcPts val="1200"/>
                        </a:lnSpc>
                        <a:spcAft>
                          <a:spcPts val="400"/>
                        </a:spcAft>
                      </a:pPr>
                      <a:r>
                        <a:rPr lang="en-US" sz="1400" kern="100">
                          <a:effectLst/>
                          <a:latin typeface="+mn-ea"/>
                          <a:ea typeface="+mn-ea"/>
                        </a:rPr>
                        <a:t>to normal allele</a:t>
                      </a:r>
                      <a:endParaRPr lang="ko-KR" sz="14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400"/>
                        </a:spcAft>
                      </a:pPr>
                      <a:r>
                        <a:rPr lang="en-US" sz="1400" kern="10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0.0560</a:t>
                      </a:r>
                      <a:r>
                        <a:rPr lang="en-US" sz="1400" ker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 ± 0.0064</a:t>
                      </a:r>
                      <a:endParaRPr lang="ko-KR" sz="14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400"/>
                        </a:spcAft>
                      </a:pPr>
                      <a:r>
                        <a:rPr lang="en-US" sz="1400" kern="10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0.0110</a:t>
                      </a:r>
                      <a:r>
                        <a:rPr lang="en-US" sz="1400" ker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 ± 0.0029</a:t>
                      </a:r>
                      <a:endParaRPr lang="ko-KR" sz="14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59003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400"/>
                        </a:spcAft>
                      </a:pPr>
                      <a:r>
                        <a:rPr lang="en-US" sz="1400" kern="100">
                          <a:effectLst/>
                          <a:latin typeface="+mn-ea"/>
                          <a:ea typeface="+mn-ea"/>
                        </a:rPr>
                        <a:t>S-XCI </a:t>
                      </a:r>
                      <a:endParaRPr lang="ko-KR" sz="1400" kern="100">
                        <a:effectLst/>
                        <a:latin typeface="+mn-ea"/>
                        <a:ea typeface="+mn-ea"/>
                      </a:endParaRPr>
                    </a:p>
                    <a:p>
                      <a:pPr algn="ctr">
                        <a:lnSpc>
                          <a:spcPts val="1200"/>
                        </a:lnSpc>
                        <a:spcAft>
                          <a:spcPts val="400"/>
                        </a:spcAft>
                      </a:pPr>
                      <a:r>
                        <a:rPr lang="en-US" sz="1400" kern="100">
                          <a:effectLst/>
                          <a:latin typeface="+mn-ea"/>
                          <a:ea typeface="+mn-ea"/>
                        </a:rPr>
                        <a:t>to deleterious allele</a:t>
                      </a:r>
                      <a:endParaRPr lang="ko-KR" sz="14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400"/>
                        </a:spcAft>
                      </a:pPr>
                      <a:r>
                        <a:rPr lang="en-US" sz="1400" kern="10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0.0477</a:t>
                      </a:r>
                      <a:r>
                        <a:rPr lang="en-US" sz="1400" ker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 ± 0.0059</a:t>
                      </a:r>
                      <a:endParaRPr lang="ko-KR" sz="14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400"/>
                        </a:spcAft>
                      </a:pPr>
                      <a:r>
                        <a:rPr lang="en-US" sz="1400" kern="10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0.0099</a:t>
                      </a:r>
                      <a:r>
                        <a:rPr lang="en-US" sz="1400" ker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 ± 0.0027</a:t>
                      </a:r>
                      <a:endParaRPr lang="ko-KR" sz="14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40830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400"/>
                        </a:spcAft>
                      </a:pPr>
                      <a:r>
                        <a:rPr lang="en-US" sz="1400" kern="0">
                          <a:effectLst/>
                          <a:latin typeface="+mn-ea"/>
                          <a:ea typeface="+mn-ea"/>
                        </a:rPr>
                        <a:t>FARVAT-XD</a:t>
                      </a:r>
                      <a:endParaRPr lang="ko-KR" sz="14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400"/>
                        </a:spcAft>
                      </a:pPr>
                      <a:r>
                        <a:rPr lang="en-US" sz="1400" kern="100">
                          <a:effectLst/>
                          <a:latin typeface="+mn-ea"/>
                          <a:ea typeface="+mn-ea"/>
                        </a:rPr>
                        <a:t>S-XCI </a:t>
                      </a:r>
                      <a:endParaRPr lang="ko-KR" sz="1400" kern="100">
                        <a:effectLst/>
                        <a:latin typeface="+mn-ea"/>
                        <a:ea typeface="+mn-ea"/>
                      </a:endParaRPr>
                    </a:p>
                    <a:p>
                      <a:pPr algn="ctr">
                        <a:lnSpc>
                          <a:spcPts val="1200"/>
                        </a:lnSpc>
                        <a:spcAft>
                          <a:spcPts val="400"/>
                        </a:spcAft>
                      </a:pPr>
                      <a:r>
                        <a:rPr lang="en-US" sz="1400" kern="100">
                          <a:effectLst/>
                          <a:latin typeface="+mn-ea"/>
                          <a:ea typeface="+mn-ea"/>
                        </a:rPr>
                        <a:t>to normal allele</a:t>
                      </a:r>
                      <a:endParaRPr lang="ko-KR" sz="14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400"/>
                        </a:spcAft>
                      </a:pPr>
                      <a:r>
                        <a:rPr lang="en-US" sz="1400" ker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0.0452 ± 0.0058</a:t>
                      </a:r>
                      <a:endParaRPr lang="ko-KR" sz="14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400"/>
                        </a:spcAft>
                      </a:pPr>
                      <a:r>
                        <a:rPr lang="en-US" sz="1400" ker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0.0106 ± 0.0028</a:t>
                      </a:r>
                      <a:endParaRPr lang="ko-KR" sz="14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59003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400"/>
                        </a:spcAft>
                      </a:pPr>
                      <a:r>
                        <a:rPr lang="en-US" sz="1400" kern="100">
                          <a:effectLst/>
                          <a:latin typeface="+mn-ea"/>
                          <a:ea typeface="+mn-ea"/>
                        </a:rPr>
                        <a:t>S-XCI </a:t>
                      </a:r>
                      <a:endParaRPr lang="ko-KR" sz="1400" kern="100">
                        <a:effectLst/>
                        <a:latin typeface="+mn-ea"/>
                        <a:ea typeface="+mn-ea"/>
                      </a:endParaRPr>
                    </a:p>
                    <a:p>
                      <a:pPr algn="ctr">
                        <a:lnSpc>
                          <a:spcPts val="1200"/>
                        </a:lnSpc>
                        <a:spcAft>
                          <a:spcPts val="400"/>
                        </a:spcAft>
                      </a:pPr>
                      <a:r>
                        <a:rPr lang="en-US" sz="1400" kern="100">
                          <a:effectLst/>
                          <a:latin typeface="+mn-ea"/>
                          <a:ea typeface="+mn-ea"/>
                        </a:rPr>
                        <a:t>to deleterious allele</a:t>
                      </a:r>
                      <a:endParaRPr lang="ko-KR" sz="14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400"/>
                        </a:spcAft>
                      </a:pPr>
                      <a:r>
                        <a:rPr lang="en-US" sz="1400" ker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0.0438 ± 0.0057</a:t>
                      </a:r>
                      <a:endParaRPr lang="ko-KR" sz="14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400"/>
                        </a:spcAft>
                      </a:pPr>
                      <a:r>
                        <a:rPr lang="en-US" sz="1400" kern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0.0110 ± 0.0029</a:t>
                      </a:r>
                      <a:endParaRPr lang="ko-KR" sz="14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466697" y="-49609"/>
            <a:ext cx="388928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700" b="1" dirty="0" smtClean="0">
                <a:solidFill>
                  <a:schemeClr val="bg1"/>
                </a:solidFill>
              </a:rPr>
              <a:t>Introduction</a:t>
            </a:r>
          </a:p>
          <a:p>
            <a:pPr algn="r"/>
            <a:r>
              <a:rPr lang="en-US" altLang="ko-KR" sz="700" b="1" dirty="0">
                <a:solidFill>
                  <a:schemeClr val="bg1"/>
                </a:solidFill>
              </a:rPr>
              <a:t>An overview of rare-variant </a:t>
            </a:r>
            <a:r>
              <a:rPr lang="en-US" altLang="ko-KR" sz="700" b="1" dirty="0" smtClean="0">
                <a:solidFill>
                  <a:schemeClr val="bg1"/>
                </a:solidFill>
              </a:rPr>
              <a:t>analysis</a:t>
            </a:r>
          </a:p>
          <a:p>
            <a:pPr algn="r"/>
            <a:r>
              <a:rPr lang="en-US" altLang="ko-KR" sz="700" b="1" dirty="0" smtClean="0">
                <a:solidFill>
                  <a:schemeClr val="bg1"/>
                </a:solidFill>
              </a:rPr>
              <a:t>Family-based </a:t>
            </a:r>
            <a:r>
              <a:rPr lang="en-US" altLang="ko-KR" sz="700" b="1" dirty="0">
                <a:solidFill>
                  <a:schemeClr val="bg1"/>
                </a:solidFill>
              </a:rPr>
              <a:t>rare-variant association test</a:t>
            </a:r>
          </a:p>
          <a:p>
            <a:pPr algn="r"/>
            <a:r>
              <a:rPr lang="en-US" altLang="ko-KR" sz="700" b="1" dirty="0"/>
              <a:t>Family-based Rare Variant Association Test for X-linked genes</a:t>
            </a:r>
          </a:p>
          <a:p>
            <a:pPr algn="r"/>
            <a:r>
              <a:rPr lang="en-US" altLang="ko-KR" sz="700" b="1" dirty="0">
                <a:solidFill>
                  <a:schemeClr val="bg1"/>
                </a:solidFill>
              </a:rPr>
              <a:t>Summary and </a:t>
            </a:r>
            <a:r>
              <a:rPr lang="en-US" altLang="ko-KR" sz="700" b="1" dirty="0" smtClean="0">
                <a:solidFill>
                  <a:schemeClr val="bg1"/>
                </a:solidFill>
              </a:rPr>
              <a:t>Conclusion</a:t>
            </a:r>
            <a:endParaRPr lang="en-US" altLang="ko-KR" sz="700" b="1" dirty="0">
              <a:solidFill>
                <a:schemeClr val="bg1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ECC88D7-4FEA-4BFA-A139-DD4401A4C35F}" type="slidenum">
              <a:rPr lang="en-US" altLang="ko-KR" smtClean="0"/>
              <a:pPr>
                <a:defRPr/>
              </a:pPr>
              <a:t>80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121717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2000" dirty="0">
                <a:cs typeface="Arial" pitchFamily="34" charset="0"/>
              </a:rPr>
              <a:t>Table </a:t>
            </a:r>
            <a:r>
              <a:rPr lang="en-US" altLang="ko-KR" sz="2000" dirty="0" smtClean="0">
                <a:cs typeface="Arial" pitchFamily="34" charset="0"/>
              </a:rPr>
              <a:t>4.6 </a:t>
            </a:r>
            <a:r>
              <a:rPr lang="en-US" altLang="ko-KR" sz="2000" dirty="0">
                <a:cs typeface="Arial" pitchFamily="34" charset="0"/>
              </a:rPr>
              <a:t>Empirical type-1 error estimates for XCI or </a:t>
            </a:r>
            <a:r>
              <a:rPr lang="en-US" altLang="ko-KR" sz="2000" dirty="0" smtClean="0">
                <a:cs typeface="Arial" pitchFamily="34" charset="0"/>
              </a:rPr>
              <a:t>E-XCI when </a:t>
            </a:r>
            <a:r>
              <a:rPr lang="en-US" altLang="ko-KR" sz="2000" dirty="0">
                <a:cs typeface="Arial" pitchFamily="34" charset="0"/>
              </a:rPr>
              <a:t>prevalence for </a:t>
            </a:r>
            <a:r>
              <a:rPr lang="en-US" altLang="ko-KR" sz="2000" dirty="0" smtClean="0">
                <a:cs typeface="Arial" pitchFamily="34" charset="0"/>
              </a:rPr>
              <a:t>males (0.12) </a:t>
            </a:r>
            <a:r>
              <a:rPr lang="en-US" altLang="ko-KR" sz="2000" dirty="0">
                <a:cs typeface="Arial" pitchFamily="34" charset="0"/>
              </a:rPr>
              <a:t>and </a:t>
            </a:r>
            <a:r>
              <a:rPr lang="en-US" altLang="ko-KR" sz="2000" dirty="0" smtClean="0">
                <a:cs typeface="Arial" pitchFamily="34" charset="0"/>
              </a:rPr>
              <a:t>females (0.36) </a:t>
            </a:r>
            <a:r>
              <a:rPr lang="en-US" altLang="ko-KR" sz="2000" dirty="0">
                <a:cs typeface="Arial" pitchFamily="34" charset="0"/>
              </a:rPr>
              <a:t>are different. </a:t>
            </a:r>
            <a:endParaRPr lang="en-US" altLang="ko-KR" dirty="0">
              <a:cs typeface="Arial" pitchFamily="34" charset="0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Evaluation with simulated data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4572000" y="4270"/>
            <a:ext cx="4572000" cy="5179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4860032" y="-31333"/>
            <a:ext cx="32303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800" b="1" dirty="0">
                <a:solidFill>
                  <a:schemeClr val="bg1">
                    <a:lumMod val="50000"/>
                  </a:schemeClr>
                </a:solidFill>
              </a:rPr>
              <a:t>Method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800" b="1" dirty="0">
                <a:solidFill>
                  <a:schemeClr val="bg1"/>
                </a:solidFill>
              </a:rPr>
              <a:t>Simulation study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800" b="1" dirty="0">
                <a:solidFill>
                  <a:schemeClr val="bg1">
                    <a:lumMod val="50000"/>
                  </a:schemeClr>
                </a:solidFill>
              </a:rPr>
              <a:t>Application to chronic obstructive pulmonary disease data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800" b="1" dirty="0" smtClean="0">
                <a:solidFill>
                  <a:schemeClr val="bg1">
                    <a:lumMod val="50000"/>
                  </a:schemeClr>
                </a:solidFill>
              </a:rPr>
              <a:t>Discussion</a:t>
            </a:r>
            <a:endParaRPr lang="en-US" altLang="ko-KR" sz="800" b="1" dirty="0">
              <a:solidFill>
                <a:schemeClr val="bg1">
                  <a:lumMod val="50000"/>
                </a:schemeClr>
              </a:solidFill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/>
          </p:nvPr>
        </p:nvGraphicFramePr>
        <p:xfrm>
          <a:off x="323529" y="1988840"/>
          <a:ext cx="8496943" cy="4445940"/>
        </p:xfrm>
        <a:graphic>
          <a:graphicData uri="http://schemas.openxmlformats.org/drawingml/2006/table">
            <a:tbl>
              <a:tblPr firstRow="1" firstCol="1" bandRow="1">
                <a:tableStyleId>{69012ECD-51FC-41F1-AA8D-1B2483CD663E}</a:tableStyleId>
              </a:tblPr>
              <a:tblGrid>
                <a:gridCol w="1791437"/>
                <a:gridCol w="1791437"/>
                <a:gridCol w="1791437"/>
                <a:gridCol w="1561316"/>
                <a:gridCol w="1561316"/>
              </a:tblGrid>
              <a:tr h="360000"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400"/>
                        </a:spcAft>
                      </a:pPr>
                      <a:r>
                        <a:rPr lang="en-US" sz="1400" kern="0" dirty="0">
                          <a:effectLst/>
                        </a:rPr>
                        <a:t>Type of family</a:t>
                      </a:r>
                      <a:endParaRPr lang="ko-KR" sz="14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1590" algn="ctr">
                        <a:spcAft>
                          <a:spcPts val="400"/>
                        </a:spcAft>
                      </a:pPr>
                      <a:r>
                        <a:rPr lang="en-US" sz="1400" kern="0">
                          <a:effectLst/>
                        </a:rPr>
                        <a:t>Statistics</a:t>
                      </a:r>
                      <a:endParaRPr lang="ko-KR" sz="14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1590" algn="ctr">
                        <a:spcAft>
                          <a:spcPts val="400"/>
                        </a:spcAft>
                      </a:pPr>
                      <a:r>
                        <a:rPr lang="en-US" sz="1400" kern="0">
                          <a:effectLst/>
                        </a:rPr>
                        <a:t>Biological Model</a:t>
                      </a:r>
                      <a:endParaRPr lang="ko-KR" sz="14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400"/>
                        </a:spcAft>
                      </a:pPr>
                      <a:r>
                        <a:rPr lang="en-US" sz="1400" kern="0">
                          <a:effectLst/>
                        </a:rPr>
                        <a:t>α=.05(95%CI)</a:t>
                      </a:r>
                      <a:endParaRPr lang="ko-KR" sz="14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11430" algn="ctr">
                        <a:spcAft>
                          <a:spcPts val="400"/>
                        </a:spcAft>
                      </a:pPr>
                      <a:r>
                        <a:rPr lang="en-US" sz="1400" kern="0" dirty="0">
                          <a:effectLst/>
                        </a:rPr>
                        <a:t>α=.01(95%CI)</a:t>
                      </a:r>
                      <a:endParaRPr lang="ko-KR" sz="14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340495">
                <a:tc rowSpan="12"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400"/>
                        </a:spcAft>
                      </a:pPr>
                      <a:r>
                        <a:rPr lang="en-US" sz="1400" kern="100">
                          <a:effectLst/>
                        </a:rPr>
                        <a:t>(A-1)</a:t>
                      </a:r>
                      <a:endParaRPr lang="ko-KR" sz="14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400"/>
                        </a:spcAft>
                      </a:pPr>
                      <a:r>
                        <a:rPr lang="en-US" sz="1400" kern="0" dirty="0">
                          <a:effectLst/>
                        </a:rPr>
                        <a:t>FARVAT-XB</a:t>
                      </a:r>
                      <a:endParaRPr lang="ko-KR" sz="14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400"/>
                        </a:spcAft>
                      </a:pPr>
                      <a:r>
                        <a:rPr lang="en-US" sz="1400" kern="100">
                          <a:effectLst/>
                        </a:rPr>
                        <a:t>XCI</a:t>
                      </a:r>
                      <a:endParaRPr lang="ko-KR" sz="14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400"/>
                        </a:spcAft>
                      </a:pPr>
                      <a:r>
                        <a:rPr lang="en-US" sz="140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0.0558</a:t>
                      </a:r>
                      <a:r>
                        <a:rPr lang="en-US" sz="1400" kern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 ± 0.0064</a:t>
                      </a:r>
                      <a:endParaRPr lang="ko-KR" sz="14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400"/>
                        </a:spcAft>
                      </a:pPr>
                      <a:r>
                        <a:rPr lang="en-US" sz="1400" kern="10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0.0094</a:t>
                      </a:r>
                      <a:r>
                        <a:rPr lang="en-US" sz="1400" ker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 ± 0.0027</a:t>
                      </a:r>
                      <a:endParaRPr lang="ko-KR" sz="14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34049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400"/>
                        </a:spcAft>
                      </a:pPr>
                      <a:r>
                        <a:rPr lang="en-US" sz="1400" kern="100">
                          <a:effectLst/>
                        </a:rPr>
                        <a:t>E-XCI</a:t>
                      </a:r>
                      <a:endParaRPr lang="ko-KR" sz="14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400"/>
                        </a:spcAft>
                      </a:pPr>
                      <a:r>
                        <a:rPr lang="en-US" sz="1400" kern="10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0.0560</a:t>
                      </a:r>
                      <a:r>
                        <a:rPr lang="en-US" sz="1400" ker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 ± 0.0064</a:t>
                      </a:r>
                      <a:endParaRPr lang="ko-KR" sz="14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400"/>
                        </a:spcAft>
                      </a:pPr>
                      <a:r>
                        <a:rPr lang="en-US" sz="1400" kern="10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0.0138</a:t>
                      </a:r>
                      <a:r>
                        <a:rPr lang="en-US" sz="1400" ker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 ± 0.0032</a:t>
                      </a:r>
                      <a:endParaRPr lang="ko-KR" sz="14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34049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400"/>
                        </a:spcAft>
                      </a:pPr>
                      <a:r>
                        <a:rPr lang="en-US" sz="1400" kern="0">
                          <a:effectLst/>
                        </a:rPr>
                        <a:t>FARVAT-XC</a:t>
                      </a:r>
                      <a:endParaRPr lang="ko-KR" sz="14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400"/>
                        </a:spcAft>
                      </a:pPr>
                      <a:r>
                        <a:rPr lang="en-US" sz="1400" kern="100">
                          <a:effectLst/>
                        </a:rPr>
                        <a:t>XCI</a:t>
                      </a:r>
                      <a:endParaRPr lang="ko-KR" sz="14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400"/>
                        </a:spcAft>
                      </a:pPr>
                      <a:r>
                        <a:rPr lang="en-US" sz="1400" kern="10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0.0518</a:t>
                      </a:r>
                      <a:r>
                        <a:rPr lang="en-US" sz="1400" ker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 ± 0.0061</a:t>
                      </a:r>
                      <a:endParaRPr lang="ko-KR" sz="14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400"/>
                        </a:spcAft>
                      </a:pPr>
                      <a:r>
                        <a:rPr lang="en-US" sz="1400" kern="10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0.0090</a:t>
                      </a:r>
                      <a:r>
                        <a:rPr lang="en-US" sz="1400" ker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 ± 0.0026</a:t>
                      </a:r>
                      <a:endParaRPr lang="ko-KR" sz="14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34049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400"/>
                        </a:spcAft>
                      </a:pPr>
                      <a:r>
                        <a:rPr lang="en-US" sz="1400" kern="100">
                          <a:effectLst/>
                        </a:rPr>
                        <a:t>E-XCI</a:t>
                      </a:r>
                      <a:endParaRPr lang="ko-KR" sz="14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400"/>
                        </a:spcAft>
                      </a:pPr>
                      <a:r>
                        <a:rPr lang="en-US" sz="1400" kern="10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0.0486</a:t>
                      </a:r>
                      <a:r>
                        <a:rPr lang="en-US" sz="1400" ker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 ± 0.0060</a:t>
                      </a:r>
                      <a:endParaRPr lang="ko-KR" sz="14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400"/>
                        </a:spcAft>
                      </a:pPr>
                      <a:r>
                        <a:rPr lang="en-US" sz="1400" kern="10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0.0086</a:t>
                      </a:r>
                      <a:r>
                        <a:rPr lang="en-US" sz="1400" ker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 ± 0.0026</a:t>
                      </a:r>
                      <a:endParaRPr lang="ko-KR" sz="14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34049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400"/>
                        </a:spcAft>
                      </a:pPr>
                      <a:r>
                        <a:rPr lang="en-US" sz="1400" kern="0">
                          <a:effectLst/>
                        </a:rPr>
                        <a:t>FARVAT-XO</a:t>
                      </a:r>
                      <a:endParaRPr lang="ko-KR" sz="14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400"/>
                        </a:spcAft>
                      </a:pPr>
                      <a:r>
                        <a:rPr lang="en-US" sz="1400" kern="100">
                          <a:effectLst/>
                        </a:rPr>
                        <a:t>XCI</a:t>
                      </a:r>
                      <a:endParaRPr lang="ko-KR" sz="14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400"/>
                        </a:spcAft>
                      </a:pPr>
                      <a:r>
                        <a:rPr lang="en-US" sz="1400" kern="10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0.0542</a:t>
                      </a:r>
                      <a:r>
                        <a:rPr lang="en-US" sz="1400" ker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 ± 0.0063</a:t>
                      </a:r>
                      <a:endParaRPr lang="ko-KR" sz="14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400"/>
                        </a:spcAft>
                      </a:pPr>
                      <a:r>
                        <a:rPr lang="en-US" sz="1400" kern="10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0.0092</a:t>
                      </a:r>
                      <a:r>
                        <a:rPr lang="en-US" sz="1400" ker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 ± 0.0027</a:t>
                      </a:r>
                      <a:endParaRPr lang="ko-KR" sz="14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34049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400"/>
                        </a:spcAft>
                      </a:pPr>
                      <a:r>
                        <a:rPr lang="en-US" sz="1400" kern="100">
                          <a:effectLst/>
                        </a:rPr>
                        <a:t>E-XCI</a:t>
                      </a:r>
                      <a:endParaRPr lang="ko-KR" sz="14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400"/>
                        </a:spcAft>
                      </a:pPr>
                      <a:r>
                        <a:rPr lang="en-US" sz="1400" kern="10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0.0501</a:t>
                      </a:r>
                      <a:r>
                        <a:rPr lang="en-US" sz="1400" ker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 ± 0.0060</a:t>
                      </a:r>
                      <a:endParaRPr lang="ko-KR" sz="14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400"/>
                        </a:spcAft>
                      </a:pPr>
                      <a:r>
                        <a:rPr lang="en-US" sz="1400" kern="10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0.0159</a:t>
                      </a:r>
                      <a:r>
                        <a:rPr lang="en-US" sz="1400" ker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 ± 0.0035</a:t>
                      </a:r>
                      <a:endParaRPr lang="ko-KR" sz="14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34049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400"/>
                        </a:spcAft>
                      </a:pPr>
                      <a:r>
                        <a:rPr lang="en-US" sz="1400" kern="0">
                          <a:effectLst/>
                        </a:rPr>
                        <a:t>FARVAT-XD</a:t>
                      </a:r>
                      <a:endParaRPr lang="ko-KR" sz="14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400"/>
                        </a:spcAft>
                      </a:pPr>
                      <a:r>
                        <a:rPr lang="en-US" sz="1400" kern="100">
                          <a:effectLst/>
                        </a:rPr>
                        <a:t>XCI</a:t>
                      </a:r>
                      <a:endParaRPr lang="ko-KR" sz="14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400"/>
                        </a:spcAft>
                      </a:pPr>
                      <a:r>
                        <a:rPr lang="en-US" sz="1400" ker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0.0426 ± 0.0056</a:t>
                      </a:r>
                      <a:endParaRPr lang="ko-KR" sz="14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400"/>
                        </a:spcAft>
                      </a:pPr>
                      <a:r>
                        <a:rPr lang="en-US" sz="1400" ker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0.0080 ± 0.0025</a:t>
                      </a:r>
                      <a:endParaRPr lang="ko-KR" sz="14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34049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400"/>
                        </a:spcAft>
                      </a:pPr>
                      <a:r>
                        <a:rPr lang="en-US" sz="1400" kern="100">
                          <a:effectLst/>
                        </a:rPr>
                        <a:t>E-XCI</a:t>
                      </a:r>
                      <a:endParaRPr lang="ko-KR" sz="14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400"/>
                        </a:spcAft>
                      </a:pPr>
                      <a:r>
                        <a:rPr lang="en-US" sz="1400" ker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0.0464 ± 0.0058</a:t>
                      </a:r>
                      <a:endParaRPr lang="ko-KR" sz="14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400"/>
                        </a:spcAft>
                      </a:pPr>
                      <a:r>
                        <a:rPr lang="en-US" sz="1400" ker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0.0100 ± 0.0028</a:t>
                      </a:r>
                      <a:endParaRPr lang="ko-KR" sz="14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34049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400"/>
                        </a:spcAft>
                      </a:pPr>
                      <a:r>
                        <a:rPr lang="en-US" sz="1400" kern="0">
                          <a:effectLst/>
                        </a:rPr>
                        <a:t>PedGene-Burden</a:t>
                      </a:r>
                      <a:endParaRPr lang="ko-KR" sz="14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400"/>
                        </a:spcAft>
                      </a:pPr>
                      <a:r>
                        <a:rPr lang="en-US" sz="1400" kern="100">
                          <a:effectLst/>
                        </a:rPr>
                        <a:t>XCI</a:t>
                      </a:r>
                      <a:endParaRPr lang="ko-KR" sz="14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400"/>
                        </a:spcAft>
                      </a:pPr>
                      <a:r>
                        <a:rPr lang="en-US" sz="1400" ker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0.0472 ± 0.0059</a:t>
                      </a:r>
                      <a:endParaRPr lang="ko-KR" sz="14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400"/>
                        </a:spcAft>
                      </a:pPr>
                      <a:r>
                        <a:rPr lang="en-US" sz="1400" ker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0.0106 ± 0.0028</a:t>
                      </a:r>
                      <a:endParaRPr lang="ko-KR" sz="14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34049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400"/>
                        </a:spcAft>
                      </a:pPr>
                      <a:r>
                        <a:rPr lang="en-US" sz="1400" kern="100">
                          <a:effectLst/>
                        </a:rPr>
                        <a:t>E-XCI</a:t>
                      </a:r>
                      <a:endParaRPr lang="ko-KR" sz="14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400"/>
                        </a:spcAft>
                      </a:pPr>
                      <a:r>
                        <a:rPr lang="en-US" sz="1400" ker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0.3075 ± 0.0128</a:t>
                      </a:r>
                      <a:endParaRPr lang="ko-KR" sz="14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400"/>
                        </a:spcAft>
                      </a:pPr>
                      <a:r>
                        <a:rPr lang="en-US" sz="1400" ker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0.1290 ± 0.0093</a:t>
                      </a:r>
                      <a:endParaRPr lang="ko-KR" sz="14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34049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400"/>
                        </a:spcAft>
                      </a:pPr>
                      <a:r>
                        <a:rPr lang="en-US" sz="1400" kern="0">
                          <a:effectLst/>
                        </a:rPr>
                        <a:t>PedGene-Kernel</a:t>
                      </a:r>
                      <a:endParaRPr lang="ko-KR" sz="14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400"/>
                        </a:spcAft>
                      </a:pPr>
                      <a:r>
                        <a:rPr lang="en-US" sz="1400" kern="100">
                          <a:effectLst/>
                        </a:rPr>
                        <a:t>XCI</a:t>
                      </a:r>
                      <a:endParaRPr lang="ko-KR" sz="14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400"/>
                        </a:spcAft>
                      </a:pPr>
                      <a:r>
                        <a:rPr lang="en-US" sz="1400" ker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0.0486 ± 0.0060</a:t>
                      </a:r>
                      <a:endParaRPr lang="ko-KR" sz="14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400"/>
                        </a:spcAft>
                      </a:pPr>
                      <a:r>
                        <a:rPr lang="en-US" sz="1400" ker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0.0090 ± 0.0026</a:t>
                      </a:r>
                      <a:endParaRPr lang="ko-KR" sz="14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34049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400"/>
                        </a:spcAft>
                      </a:pPr>
                      <a:r>
                        <a:rPr lang="en-US" sz="1400" kern="100">
                          <a:effectLst/>
                        </a:rPr>
                        <a:t>E-XCI</a:t>
                      </a:r>
                      <a:endParaRPr lang="ko-KR" sz="14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400"/>
                        </a:spcAft>
                      </a:pPr>
                      <a:r>
                        <a:rPr lang="en-US" sz="1400" ker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0.0806 ± 0.0075</a:t>
                      </a:r>
                      <a:endParaRPr lang="ko-KR" sz="14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400"/>
                        </a:spcAft>
                      </a:pPr>
                      <a:r>
                        <a:rPr lang="en-US" sz="1400" kern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0.0138 ± 0.0032</a:t>
                      </a:r>
                      <a:endParaRPr lang="ko-KR" sz="14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466697" y="-49609"/>
            <a:ext cx="388928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700" b="1" dirty="0" smtClean="0">
                <a:solidFill>
                  <a:schemeClr val="bg1"/>
                </a:solidFill>
              </a:rPr>
              <a:t>Introduction</a:t>
            </a:r>
          </a:p>
          <a:p>
            <a:pPr algn="r"/>
            <a:r>
              <a:rPr lang="en-US" altLang="ko-KR" sz="700" b="1" dirty="0">
                <a:solidFill>
                  <a:schemeClr val="bg1"/>
                </a:solidFill>
              </a:rPr>
              <a:t>An overview of rare-variant </a:t>
            </a:r>
            <a:r>
              <a:rPr lang="en-US" altLang="ko-KR" sz="700" b="1" dirty="0" smtClean="0">
                <a:solidFill>
                  <a:schemeClr val="bg1"/>
                </a:solidFill>
              </a:rPr>
              <a:t>analysis</a:t>
            </a:r>
          </a:p>
          <a:p>
            <a:pPr algn="r"/>
            <a:r>
              <a:rPr lang="en-US" altLang="ko-KR" sz="700" b="1" dirty="0" smtClean="0">
                <a:solidFill>
                  <a:schemeClr val="bg1"/>
                </a:solidFill>
              </a:rPr>
              <a:t>Family-based </a:t>
            </a:r>
            <a:r>
              <a:rPr lang="en-US" altLang="ko-KR" sz="700" b="1" dirty="0">
                <a:solidFill>
                  <a:schemeClr val="bg1"/>
                </a:solidFill>
              </a:rPr>
              <a:t>rare-variant association test</a:t>
            </a:r>
          </a:p>
          <a:p>
            <a:pPr algn="r"/>
            <a:r>
              <a:rPr lang="en-US" altLang="ko-KR" sz="700" b="1" dirty="0"/>
              <a:t>Family-based Rare Variant Association Test for X-linked genes</a:t>
            </a:r>
          </a:p>
          <a:p>
            <a:pPr algn="r"/>
            <a:r>
              <a:rPr lang="en-US" altLang="ko-KR" sz="700" b="1" dirty="0">
                <a:solidFill>
                  <a:schemeClr val="bg1"/>
                </a:solidFill>
              </a:rPr>
              <a:t>Summary and </a:t>
            </a:r>
            <a:r>
              <a:rPr lang="en-US" altLang="ko-KR" sz="700" b="1" dirty="0" smtClean="0">
                <a:solidFill>
                  <a:schemeClr val="bg1"/>
                </a:solidFill>
              </a:rPr>
              <a:t>Conclusion</a:t>
            </a:r>
            <a:endParaRPr lang="en-US" altLang="ko-KR" sz="700" b="1" dirty="0">
              <a:solidFill>
                <a:schemeClr val="bg1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ECC88D7-4FEA-4BFA-A139-DD4401A4C35F}" type="slidenum">
              <a:rPr lang="en-US" altLang="ko-KR" smtClean="0"/>
              <a:pPr>
                <a:defRPr/>
              </a:pPr>
              <a:t>81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256436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2000" dirty="0">
                <a:cs typeface="Arial" pitchFamily="34" charset="0"/>
              </a:rPr>
              <a:t>Table </a:t>
            </a:r>
            <a:r>
              <a:rPr lang="en-US" altLang="ko-KR" sz="2000" dirty="0" smtClean="0">
                <a:cs typeface="Arial" pitchFamily="34" charset="0"/>
              </a:rPr>
              <a:t>4.7 </a:t>
            </a:r>
            <a:r>
              <a:rPr lang="en-US" altLang="ko-KR" sz="2000" dirty="0">
                <a:cs typeface="Arial" pitchFamily="34" charset="0"/>
              </a:rPr>
              <a:t>Empirical type-1 error estimates for </a:t>
            </a:r>
            <a:r>
              <a:rPr lang="en-US" altLang="ko-KR" sz="2000" dirty="0" smtClean="0">
                <a:cs typeface="Arial" pitchFamily="34" charset="0"/>
              </a:rPr>
              <a:t>S-XCI when </a:t>
            </a:r>
            <a:r>
              <a:rPr lang="en-US" altLang="ko-KR" sz="2000" dirty="0">
                <a:cs typeface="Arial" pitchFamily="34" charset="0"/>
              </a:rPr>
              <a:t>prevalence for males </a:t>
            </a:r>
            <a:r>
              <a:rPr lang="en-US" altLang="ko-KR" sz="2000" dirty="0" smtClean="0">
                <a:cs typeface="Arial" pitchFamily="34" charset="0"/>
              </a:rPr>
              <a:t>(0.12) and </a:t>
            </a:r>
            <a:r>
              <a:rPr lang="en-US" altLang="ko-KR" sz="2000" dirty="0">
                <a:cs typeface="Arial" pitchFamily="34" charset="0"/>
              </a:rPr>
              <a:t>females </a:t>
            </a:r>
            <a:r>
              <a:rPr lang="en-US" altLang="ko-KR" sz="2000" dirty="0" smtClean="0">
                <a:cs typeface="Arial" pitchFamily="34" charset="0"/>
              </a:rPr>
              <a:t>(0.36) are </a:t>
            </a:r>
            <a:r>
              <a:rPr lang="en-US" altLang="ko-KR" sz="2000" dirty="0">
                <a:cs typeface="Arial" pitchFamily="34" charset="0"/>
              </a:rPr>
              <a:t>different. </a:t>
            </a:r>
            <a:endParaRPr lang="en-US" altLang="ko-KR" dirty="0">
              <a:cs typeface="Arial" pitchFamily="34" charset="0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Evaluation with simulated data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4572000" y="4270"/>
            <a:ext cx="4572000" cy="5179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4860032" y="-31333"/>
            <a:ext cx="32303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800" b="1" dirty="0">
                <a:solidFill>
                  <a:schemeClr val="bg1">
                    <a:lumMod val="50000"/>
                  </a:schemeClr>
                </a:solidFill>
              </a:rPr>
              <a:t>Method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800" b="1" dirty="0">
                <a:solidFill>
                  <a:schemeClr val="bg1"/>
                </a:solidFill>
              </a:rPr>
              <a:t>Simulation study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800" b="1" dirty="0">
                <a:solidFill>
                  <a:schemeClr val="bg1">
                    <a:lumMod val="50000"/>
                  </a:schemeClr>
                </a:solidFill>
              </a:rPr>
              <a:t>Application to chronic obstructive pulmonary disease data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800" b="1" dirty="0" smtClean="0">
                <a:solidFill>
                  <a:schemeClr val="bg1">
                    <a:lumMod val="50000"/>
                  </a:schemeClr>
                </a:solidFill>
              </a:rPr>
              <a:t>Discussion</a:t>
            </a:r>
            <a:endParaRPr lang="en-US" altLang="ko-KR" sz="800" b="1" dirty="0">
              <a:solidFill>
                <a:schemeClr val="bg1">
                  <a:lumMod val="50000"/>
                </a:schemeClr>
              </a:solidFill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/>
          </p:nvPr>
        </p:nvGraphicFramePr>
        <p:xfrm>
          <a:off x="251520" y="1988840"/>
          <a:ext cx="8640958" cy="4353356"/>
        </p:xfrm>
        <a:graphic>
          <a:graphicData uri="http://schemas.openxmlformats.org/drawingml/2006/table">
            <a:tbl>
              <a:tblPr firstRow="1" firstCol="1" bandRow="1">
                <a:tableStyleId>{69012ECD-51FC-41F1-AA8D-1B2483CD663E}</a:tableStyleId>
              </a:tblPr>
              <a:tblGrid>
                <a:gridCol w="1789860"/>
                <a:gridCol w="1789860"/>
                <a:gridCol w="1789860"/>
                <a:gridCol w="1635689"/>
                <a:gridCol w="1635689"/>
              </a:tblGrid>
              <a:tr h="360000"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400"/>
                        </a:spcAft>
                      </a:pPr>
                      <a:r>
                        <a:rPr lang="en-US" sz="1400" kern="0" dirty="0">
                          <a:effectLst/>
                          <a:latin typeface="+mn-ea"/>
                          <a:ea typeface="+mn-ea"/>
                        </a:rPr>
                        <a:t>Type of family</a:t>
                      </a:r>
                      <a:endParaRPr lang="ko-KR" sz="14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1590" algn="ctr">
                        <a:spcAft>
                          <a:spcPts val="400"/>
                        </a:spcAft>
                      </a:pPr>
                      <a:r>
                        <a:rPr lang="en-US" sz="1400" kern="0">
                          <a:effectLst/>
                          <a:latin typeface="+mn-ea"/>
                          <a:ea typeface="+mn-ea"/>
                        </a:rPr>
                        <a:t>Statistics</a:t>
                      </a:r>
                      <a:endParaRPr lang="ko-KR" sz="14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1590" algn="ctr">
                        <a:spcAft>
                          <a:spcPts val="400"/>
                        </a:spcAft>
                      </a:pPr>
                      <a:r>
                        <a:rPr lang="en-US" sz="1400" kern="0">
                          <a:effectLst/>
                          <a:latin typeface="+mn-ea"/>
                          <a:ea typeface="+mn-ea"/>
                        </a:rPr>
                        <a:t>Biological Model</a:t>
                      </a:r>
                      <a:endParaRPr lang="ko-KR" sz="14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400"/>
                        </a:spcAft>
                      </a:pPr>
                      <a:r>
                        <a:rPr lang="en-US" sz="1400" kern="0">
                          <a:effectLst/>
                          <a:latin typeface="+mn-ea"/>
                          <a:ea typeface="+mn-ea"/>
                        </a:rPr>
                        <a:t>α=.05(95%CI)</a:t>
                      </a:r>
                      <a:endParaRPr lang="ko-KR" sz="14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11430" algn="ctr">
                        <a:spcAft>
                          <a:spcPts val="400"/>
                        </a:spcAft>
                      </a:pPr>
                      <a:r>
                        <a:rPr lang="en-US" sz="1400" kern="0" dirty="0">
                          <a:effectLst/>
                          <a:latin typeface="+mn-ea"/>
                          <a:ea typeface="+mn-ea"/>
                        </a:rPr>
                        <a:t>α=.01(95%CI)</a:t>
                      </a:r>
                      <a:endParaRPr lang="ko-KR" sz="14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408301">
                <a:tc rowSpan="8"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400"/>
                        </a:spcAft>
                      </a:pPr>
                      <a:r>
                        <a:rPr lang="en-US" sz="1400" kern="100" dirty="0">
                          <a:effectLst/>
                          <a:latin typeface="+mn-ea"/>
                          <a:ea typeface="+mn-ea"/>
                        </a:rPr>
                        <a:t>(A-1)</a:t>
                      </a:r>
                      <a:endParaRPr lang="ko-KR" sz="14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400"/>
                        </a:spcAft>
                      </a:pPr>
                      <a:r>
                        <a:rPr lang="en-US" sz="1400" kern="0">
                          <a:effectLst/>
                          <a:latin typeface="+mn-ea"/>
                          <a:ea typeface="+mn-ea"/>
                        </a:rPr>
                        <a:t>FARVAT-XB</a:t>
                      </a:r>
                      <a:endParaRPr lang="ko-KR" sz="14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400"/>
                        </a:spcAft>
                      </a:pPr>
                      <a:r>
                        <a:rPr lang="en-US" sz="1400" kern="100">
                          <a:effectLst/>
                          <a:latin typeface="+mn-ea"/>
                          <a:ea typeface="+mn-ea"/>
                        </a:rPr>
                        <a:t>S-XCI </a:t>
                      </a:r>
                      <a:endParaRPr lang="ko-KR" sz="1400" kern="100">
                        <a:effectLst/>
                        <a:latin typeface="+mn-ea"/>
                        <a:ea typeface="+mn-ea"/>
                      </a:endParaRPr>
                    </a:p>
                    <a:p>
                      <a:pPr algn="ctr">
                        <a:lnSpc>
                          <a:spcPts val="1200"/>
                        </a:lnSpc>
                        <a:spcAft>
                          <a:spcPts val="400"/>
                        </a:spcAft>
                      </a:pPr>
                      <a:r>
                        <a:rPr lang="en-US" sz="1400" kern="100">
                          <a:effectLst/>
                          <a:latin typeface="+mn-ea"/>
                          <a:ea typeface="+mn-ea"/>
                        </a:rPr>
                        <a:t>to normal allele</a:t>
                      </a:r>
                      <a:endParaRPr lang="ko-KR" sz="14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400"/>
                        </a:spcAft>
                      </a:pPr>
                      <a:r>
                        <a:rPr lang="en-US" sz="140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0.0524</a:t>
                      </a:r>
                      <a:r>
                        <a:rPr lang="en-US" sz="1400" kern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 ± 0.0062</a:t>
                      </a:r>
                      <a:endParaRPr lang="ko-KR" sz="14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400"/>
                        </a:spcAft>
                      </a:pPr>
                      <a:r>
                        <a:rPr lang="en-US" sz="1400" kern="10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0.0118</a:t>
                      </a:r>
                      <a:r>
                        <a:rPr lang="en-US" sz="1400" ker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 ± 0.0030</a:t>
                      </a:r>
                      <a:endParaRPr lang="ko-KR" sz="14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59003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400"/>
                        </a:spcAft>
                      </a:pPr>
                      <a:r>
                        <a:rPr lang="en-US" sz="1400" kern="100">
                          <a:effectLst/>
                          <a:latin typeface="+mn-ea"/>
                          <a:ea typeface="+mn-ea"/>
                        </a:rPr>
                        <a:t>S-XCI </a:t>
                      </a:r>
                      <a:endParaRPr lang="ko-KR" sz="1400" kern="100">
                        <a:effectLst/>
                        <a:latin typeface="+mn-ea"/>
                        <a:ea typeface="+mn-ea"/>
                      </a:endParaRPr>
                    </a:p>
                    <a:p>
                      <a:pPr algn="ctr">
                        <a:lnSpc>
                          <a:spcPts val="1200"/>
                        </a:lnSpc>
                        <a:spcAft>
                          <a:spcPts val="400"/>
                        </a:spcAft>
                      </a:pPr>
                      <a:r>
                        <a:rPr lang="en-US" sz="1400" kern="100">
                          <a:effectLst/>
                          <a:latin typeface="+mn-ea"/>
                          <a:ea typeface="+mn-ea"/>
                        </a:rPr>
                        <a:t>to deleterious allele</a:t>
                      </a:r>
                      <a:endParaRPr lang="ko-KR" sz="14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400"/>
                        </a:spcAft>
                      </a:pPr>
                      <a:r>
                        <a:rPr lang="en-US" sz="1400" kern="10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0.0476</a:t>
                      </a:r>
                      <a:r>
                        <a:rPr lang="en-US" sz="1400" ker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 ± 0.0059</a:t>
                      </a:r>
                      <a:endParaRPr lang="ko-KR" sz="14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400"/>
                        </a:spcAft>
                      </a:pPr>
                      <a:r>
                        <a:rPr lang="en-US" sz="1400" kern="10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0.0092</a:t>
                      </a:r>
                      <a:r>
                        <a:rPr lang="en-US" sz="1400" ker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 ± 0.0026</a:t>
                      </a:r>
                      <a:endParaRPr lang="ko-KR" sz="14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40830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400"/>
                        </a:spcAft>
                      </a:pPr>
                      <a:r>
                        <a:rPr lang="en-US" sz="1400" kern="0">
                          <a:effectLst/>
                          <a:latin typeface="+mn-ea"/>
                          <a:ea typeface="+mn-ea"/>
                        </a:rPr>
                        <a:t>FARVAT-XC</a:t>
                      </a:r>
                      <a:endParaRPr lang="ko-KR" sz="14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400"/>
                        </a:spcAft>
                      </a:pPr>
                      <a:r>
                        <a:rPr lang="en-US" sz="1400" kern="100">
                          <a:effectLst/>
                          <a:latin typeface="+mn-ea"/>
                          <a:ea typeface="+mn-ea"/>
                        </a:rPr>
                        <a:t>S-XCI </a:t>
                      </a:r>
                      <a:endParaRPr lang="ko-KR" sz="1400" kern="100">
                        <a:effectLst/>
                        <a:latin typeface="+mn-ea"/>
                        <a:ea typeface="+mn-ea"/>
                      </a:endParaRPr>
                    </a:p>
                    <a:p>
                      <a:pPr algn="ctr">
                        <a:lnSpc>
                          <a:spcPts val="1200"/>
                        </a:lnSpc>
                        <a:spcAft>
                          <a:spcPts val="400"/>
                        </a:spcAft>
                      </a:pPr>
                      <a:r>
                        <a:rPr lang="en-US" sz="1400" kern="100">
                          <a:effectLst/>
                          <a:latin typeface="+mn-ea"/>
                          <a:ea typeface="+mn-ea"/>
                        </a:rPr>
                        <a:t>to normal allele</a:t>
                      </a:r>
                      <a:endParaRPr lang="ko-KR" sz="14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400"/>
                        </a:spcAft>
                      </a:pPr>
                      <a:r>
                        <a:rPr lang="en-US" sz="1400" kern="10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0.0494</a:t>
                      </a:r>
                      <a:r>
                        <a:rPr lang="en-US" sz="1400" ker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 ± 0.0060</a:t>
                      </a:r>
                      <a:endParaRPr lang="ko-KR" sz="14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400"/>
                        </a:spcAft>
                      </a:pPr>
                      <a:r>
                        <a:rPr lang="en-US" sz="1400" kern="10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0.0108</a:t>
                      </a:r>
                      <a:r>
                        <a:rPr lang="en-US" sz="1400" ker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 ± 0.0029</a:t>
                      </a:r>
                      <a:endParaRPr lang="ko-KR" sz="14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59003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400"/>
                        </a:spcAft>
                      </a:pPr>
                      <a:r>
                        <a:rPr lang="en-US" sz="1400" kern="100">
                          <a:effectLst/>
                          <a:latin typeface="+mn-ea"/>
                          <a:ea typeface="+mn-ea"/>
                        </a:rPr>
                        <a:t>S-XCI </a:t>
                      </a:r>
                      <a:endParaRPr lang="ko-KR" sz="1400" kern="100">
                        <a:effectLst/>
                        <a:latin typeface="+mn-ea"/>
                        <a:ea typeface="+mn-ea"/>
                      </a:endParaRPr>
                    </a:p>
                    <a:p>
                      <a:pPr algn="ctr">
                        <a:lnSpc>
                          <a:spcPts val="1200"/>
                        </a:lnSpc>
                        <a:spcAft>
                          <a:spcPts val="400"/>
                        </a:spcAft>
                      </a:pPr>
                      <a:r>
                        <a:rPr lang="en-US" sz="1400" kern="100">
                          <a:effectLst/>
                          <a:latin typeface="+mn-ea"/>
                          <a:ea typeface="+mn-ea"/>
                        </a:rPr>
                        <a:t>to deleterious allele</a:t>
                      </a:r>
                      <a:endParaRPr lang="ko-KR" sz="14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400"/>
                        </a:spcAft>
                      </a:pPr>
                      <a:r>
                        <a:rPr lang="en-US" sz="1400" kern="10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0.0498</a:t>
                      </a:r>
                      <a:r>
                        <a:rPr lang="en-US" sz="1400" ker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 ± 0.0060</a:t>
                      </a:r>
                      <a:endParaRPr lang="ko-KR" sz="14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400"/>
                        </a:spcAft>
                      </a:pPr>
                      <a:r>
                        <a:rPr lang="en-US" sz="1400" kern="10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0.0098</a:t>
                      </a:r>
                      <a:r>
                        <a:rPr lang="en-US" sz="1400" ker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 ± 0.0027</a:t>
                      </a:r>
                      <a:endParaRPr lang="ko-KR" sz="14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40830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400"/>
                        </a:spcAft>
                      </a:pPr>
                      <a:r>
                        <a:rPr lang="en-US" sz="1400" kern="0">
                          <a:effectLst/>
                          <a:latin typeface="+mn-ea"/>
                          <a:ea typeface="+mn-ea"/>
                        </a:rPr>
                        <a:t>FARVAT-XO</a:t>
                      </a:r>
                      <a:endParaRPr lang="ko-KR" sz="14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400"/>
                        </a:spcAft>
                      </a:pPr>
                      <a:r>
                        <a:rPr lang="en-US" sz="1400" kern="100">
                          <a:effectLst/>
                          <a:latin typeface="+mn-ea"/>
                          <a:ea typeface="+mn-ea"/>
                        </a:rPr>
                        <a:t>S-XCI </a:t>
                      </a:r>
                      <a:endParaRPr lang="ko-KR" sz="1400" kern="100">
                        <a:effectLst/>
                        <a:latin typeface="+mn-ea"/>
                        <a:ea typeface="+mn-ea"/>
                      </a:endParaRPr>
                    </a:p>
                    <a:p>
                      <a:pPr algn="ctr">
                        <a:lnSpc>
                          <a:spcPts val="1200"/>
                        </a:lnSpc>
                        <a:spcAft>
                          <a:spcPts val="400"/>
                        </a:spcAft>
                      </a:pPr>
                      <a:r>
                        <a:rPr lang="en-US" sz="1400" kern="100">
                          <a:effectLst/>
                          <a:latin typeface="+mn-ea"/>
                          <a:ea typeface="+mn-ea"/>
                        </a:rPr>
                        <a:t>to normal allele</a:t>
                      </a:r>
                      <a:endParaRPr lang="ko-KR" sz="14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400"/>
                        </a:spcAft>
                      </a:pPr>
                      <a:r>
                        <a:rPr lang="en-US" sz="1400" kern="10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0.0492</a:t>
                      </a:r>
                      <a:r>
                        <a:rPr lang="en-US" sz="1400" ker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 ± 0.0060</a:t>
                      </a:r>
                      <a:endParaRPr lang="ko-KR" sz="14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400"/>
                        </a:spcAft>
                      </a:pPr>
                      <a:r>
                        <a:rPr lang="en-US" sz="1400" kern="10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0.0123</a:t>
                      </a:r>
                      <a:r>
                        <a:rPr lang="en-US" sz="1400" ker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 ± 0.0031</a:t>
                      </a:r>
                      <a:endParaRPr lang="ko-KR" sz="14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59003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400"/>
                        </a:spcAft>
                      </a:pPr>
                      <a:r>
                        <a:rPr lang="en-US" sz="1400" kern="100">
                          <a:effectLst/>
                          <a:latin typeface="+mn-ea"/>
                          <a:ea typeface="+mn-ea"/>
                        </a:rPr>
                        <a:t>S-XCI </a:t>
                      </a:r>
                      <a:endParaRPr lang="ko-KR" sz="1400" kern="100">
                        <a:effectLst/>
                        <a:latin typeface="+mn-ea"/>
                        <a:ea typeface="+mn-ea"/>
                      </a:endParaRPr>
                    </a:p>
                    <a:p>
                      <a:pPr algn="ctr">
                        <a:lnSpc>
                          <a:spcPts val="1200"/>
                        </a:lnSpc>
                        <a:spcAft>
                          <a:spcPts val="400"/>
                        </a:spcAft>
                      </a:pPr>
                      <a:r>
                        <a:rPr lang="en-US" sz="1400" kern="100">
                          <a:effectLst/>
                          <a:latin typeface="+mn-ea"/>
                          <a:ea typeface="+mn-ea"/>
                        </a:rPr>
                        <a:t>to deleterious allele</a:t>
                      </a:r>
                      <a:endParaRPr lang="ko-KR" sz="14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400"/>
                        </a:spcAft>
                      </a:pPr>
                      <a:r>
                        <a:rPr lang="en-US" sz="1400" kern="10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0.0453</a:t>
                      </a:r>
                      <a:r>
                        <a:rPr lang="en-US" sz="1400" ker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 ± 0.0058</a:t>
                      </a:r>
                      <a:endParaRPr lang="ko-KR" sz="14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400"/>
                        </a:spcAft>
                      </a:pPr>
                      <a:r>
                        <a:rPr lang="en-US" sz="1400" kern="10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0.0087</a:t>
                      </a:r>
                      <a:r>
                        <a:rPr lang="en-US" sz="1400" ker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 ± 0.0026</a:t>
                      </a:r>
                      <a:endParaRPr lang="ko-KR" sz="14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40830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400"/>
                        </a:spcAft>
                      </a:pPr>
                      <a:r>
                        <a:rPr lang="en-US" sz="1400" kern="0">
                          <a:effectLst/>
                          <a:latin typeface="+mn-ea"/>
                          <a:ea typeface="+mn-ea"/>
                        </a:rPr>
                        <a:t>FARVAT-XD</a:t>
                      </a:r>
                      <a:endParaRPr lang="ko-KR" sz="14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400"/>
                        </a:spcAft>
                      </a:pPr>
                      <a:r>
                        <a:rPr lang="en-US" sz="1400" kern="100">
                          <a:effectLst/>
                          <a:latin typeface="+mn-ea"/>
                          <a:ea typeface="+mn-ea"/>
                        </a:rPr>
                        <a:t>S-XCI </a:t>
                      </a:r>
                      <a:endParaRPr lang="ko-KR" sz="1400" kern="100">
                        <a:effectLst/>
                        <a:latin typeface="+mn-ea"/>
                        <a:ea typeface="+mn-ea"/>
                      </a:endParaRPr>
                    </a:p>
                    <a:p>
                      <a:pPr algn="ctr">
                        <a:lnSpc>
                          <a:spcPts val="1200"/>
                        </a:lnSpc>
                        <a:spcAft>
                          <a:spcPts val="400"/>
                        </a:spcAft>
                      </a:pPr>
                      <a:r>
                        <a:rPr lang="en-US" sz="1400" kern="100">
                          <a:effectLst/>
                          <a:latin typeface="+mn-ea"/>
                          <a:ea typeface="+mn-ea"/>
                        </a:rPr>
                        <a:t>to normal allele</a:t>
                      </a:r>
                      <a:endParaRPr lang="ko-KR" sz="14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400"/>
                        </a:spcAft>
                      </a:pPr>
                      <a:r>
                        <a:rPr lang="en-US" sz="1400" kern="10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0.0456 </a:t>
                      </a:r>
                      <a:r>
                        <a:rPr lang="en-US" sz="1400" ker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± 0.0058</a:t>
                      </a:r>
                      <a:endParaRPr lang="ko-KR" sz="14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400"/>
                        </a:spcAft>
                      </a:pPr>
                      <a:r>
                        <a:rPr lang="en-US" sz="1400" kern="10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0.0094 </a:t>
                      </a:r>
                      <a:r>
                        <a:rPr lang="en-US" sz="1400" ker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± 0.0027</a:t>
                      </a:r>
                      <a:endParaRPr lang="ko-KR" sz="14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59003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400"/>
                        </a:spcAft>
                      </a:pPr>
                      <a:r>
                        <a:rPr lang="en-US" sz="1400" kern="100">
                          <a:effectLst/>
                          <a:latin typeface="+mn-ea"/>
                          <a:ea typeface="+mn-ea"/>
                        </a:rPr>
                        <a:t>S-XCI </a:t>
                      </a:r>
                      <a:endParaRPr lang="ko-KR" sz="1400" kern="100">
                        <a:effectLst/>
                        <a:latin typeface="+mn-ea"/>
                        <a:ea typeface="+mn-ea"/>
                      </a:endParaRPr>
                    </a:p>
                    <a:p>
                      <a:pPr algn="ctr">
                        <a:lnSpc>
                          <a:spcPts val="1200"/>
                        </a:lnSpc>
                        <a:spcAft>
                          <a:spcPts val="400"/>
                        </a:spcAft>
                      </a:pPr>
                      <a:r>
                        <a:rPr lang="en-US" sz="1400" kern="100">
                          <a:effectLst/>
                          <a:latin typeface="+mn-ea"/>
                          <a:ea typeface="+mn-ea"/>
                        </a:rPr>
                        <a:t>to deleterious allele</a:t>
                      </a:r>
                      <a:endParaRPr lang="ko-KR" sz="14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400"/>
                        </a:spcAft>
                      </a:pPr>
                      <a:r>
                        <a:rPr lang="en-US" sz="1400" ker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0.0424 ± 0.0056</a:t>
                      </a:r>
                      <a:endParaRPr lang="ko-KR" sz="14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400"/>
                        </a:spcAft>
                      </a:pPr>
                      <a:r>
                        <a:rPr lang="en-US" sz="1400" kern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0.0062 ± 0.0022</a:t>
                      </a:r>
                      <a:endParaRPr lang="ko-KR" sz="14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466697" y="-49609"/>
            <a:ext cx="388928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700" b="1" dirty="0" smtClean="0">
                <a:solidFill>
                  <a:schemeClr val="bg1"/>
                </a:solidFill>
              </a:rPr>
              <a:t>Introduction</a:t>
            </a:r>
          </a:p>
          <a:p>
            <a:pPr algn="r"/>
            <a:r>
              <a:rPr lang="en-US" altLang="ko-KR" sz="700" b="1" dirty="0">
                <a:solidFill>
                  <a:schemeClr val="bg1"/>
                </a:solidFill>
              </a:rPr>
              <a:t>An overview of rare-variant </a:t>
            </a:r>
            <a:r>
              <a:rPr lang="en-US" altLang="ko-KR" sz="700" b="1" dirty="0" smtClean="0">
                <a:solidFill>
                  <a:schemeClr val="bg1"/>
                </a:solidFill>
              </a:rPr>
              <a:t>analysis</a:t>
            </a:r>
          </a:p>
          <a:p>
            <a:pPr algn="r"/>
            <a:r>
              <a:rPr lang="en-US" altLang="ko-KR" sz="700" b="1" dirty="0" smtClean="0">
                <a:solidFill>
                  <a:schemeClr val="bg1"/>
                </a:solidFill>
              </a:rPr>
              <a:t>Family-based </a:t>
            </a:r>
            <a:r>
              <a:rPr lang="en-US" altLang="ko-KR" sz="700" b="1" dirty="0">
                <a:solidFill>
                  <a:schemeClr val="bg1"/>
                </a:solidFill>
              </a:rPr>
              <a:t>rare-variant association test</a:t>
            </a:r>
          </a:p>
          <a:p>
            <a:pPr algn="r"/>
            <a:r>
              <a:rPr lang="en-US" altLang="ko-KR" sz="700" b="1" dirty="0"/>
              <a:t>Family-based Rare Variant Association Test for X-linked genes</a:t>
            </a:r>
          </a:p>
          <a:p>
            <a:pPr algn="r"/>
            <a:r>
              <a:rPr lang="en-US" altLang="ko-KR" sz="700" b="1" dirty="0">
                <a:solidFill>
                  <a:schemeClr val="bg1"/>
                </a:solidFill>
              </a:rPr>
              <a:t>Summary and </a:t>
            </a:r>
            <a:r>
              <a:rPr lang="en-US" altLang="ko-KR" sz="700" b="1" dirty="0" smtClean="0">
                <a:solidFill>
                  <a:schemeClr val="bg1"/>
                </a:solidFill>
              </a:rPr>
              <a:t>Conclusion</a:t>
            </a:r>
            <a:endParaRPr lang="en-US" altLang="ko-KR" sz="700" b="1" dirty="0">
              <a:solidFill>
                <a:schemeClr val="bg1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ECC88D7-4FEA-4BFA-A139-DD4401A4C35F}" type="slidenum">
              <a:rPr lang="en-US" altLang="ko-KR" smtClean="0"/>
              <a:pPr>
                <a:defRPr/>
              </a:pPr>
              <a:t>82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831274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The features of X </a:t>
            </a:r>
            <a:r>
              <a:rPr lang="en-US" altLang="ko-KR" dirty="0"/>
              <a:t>Chromosome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4572000" y="4270"/>
            <a:ext cx="4572000" cy="5179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259987" y="6176337"/>
            <a:ext cx="71923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Source: “Human Karyotype” @ http://www.biologycorner.com/</a:t>
            </a:r>
            <a:r>
              <a:rPr lang="en-US" altLang="ko-KR" sz="1200" dirty="0" err="1"/>
              <a:t>APbiology</a:t>
            </a:r>
            <a:r>
              <a:rPr lang="en-US" altLang="ko-KR" sz="1200" dirty="0"/>
              <a:t>/inheritance/10‐1_meiosis.html</a:t>
            </a:r>
            <a:endParaRPr lang="ko-KR" altLang="en-US" sz="1200" dirty="0"/>
          </a:p>
        </p:txBody>
      </p:sp>
      <p:sp>
        <p:nvSpPr>
          <p:cNvPr id="11" name="TextBox 10"/>
          <p:cNvSpPr txBox="1"/>
          <p:nvPr/>
        </p:nvSpPr>
        <p:spPr>
          <a:xfrm>
            <a:off x="3860012" y="1710333"/>
            <a:ext cx="4528412" cy="42400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457200" indent="-457200" eaLnBrk="0" hangingPunct="0">
              <a:spcBef>
                <a:spcPct val="20000"/>
              </a:spcBef>
              <a:buFont typeface="+mj-lt"/>
              <a:buAutoNum type="arabicPeriod"/>
              <a:defRPr sz="2400" b="1">
                <a:latin typeface="+mj-lt"/>
                <a:ea typeface="+mn-ea"/>
              </a:defRPr>
            </a:lvl1pPr>
            <a:lvl2pPr marL="742950" lvl="1" indent="-28575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latin typeface="+mj-lt"/>
                <a:ea typeface="+mn-ea"/>
              </a:defRPr>
            </a:lvl2pPr>
            <a:lvl3pPr marL="1143000" lvl="2" indent="-228600" eaLnBrk="0" hangingPunct="0">
              <a:spcBef>
                <a:spcPct val="20000"/>
              </a:spcBef>
              <a:buFont typeface="Arial" pitchFamily="34" charset="0"/>
              <a:buChar char="•"/>
              <a:defRPr sz="1800">
                <a:latin typeface="+mj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1600">
                <a:latin typeface="+mj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1600">
                <a:latin typeface="+mj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r>
              <a:rPr lang="en-US" altLang="ko-KR" sz="1800" dirty="0"/>
              <a:t>XY in males and XX in females</a:t>
            </a:r>
          </a:p>
          <a:p>
            <a:pPr lvl="1">
              <a:lnSpc>
                <a:spcPct val="80000"/>
              </a:lnSpc>
            </a:pPr>
            <a:r>
              <a:rPr lang="en-US" altLang="ko-KR" sz="1600" dirty="0"/>
              <a:t>males have one allele</a:t>
            </a:r>
          </a:p>
          <a:p>
            <a:pPr lvl="1">
              <a:lnSpc>
                <a:spcPct val="80000"/>
              </a:lnSpc>
            </a:pPr>
            <a:r>
              <a:rPr lang="en-US" altLang="ko-KR" sz="1600" dirty="0"/>
              <a:t>females have two alleles</a:t>
            </a:r>
          </a:p>
          <a:p>
            <a:endParaRPr lang="en-US" altLang="ko-KR" sz="1000" dirty="0"/>
          </a:p>
          <a:p>
            <a:r>
              <a:rPr lang="en-US" altLang="ko-KR" sz="1800" dirty="0"/>
              <a:t>Pseudoautosomal Regions (PARs)</a:t>
            </a:r>
          </a:p>
          <a:p>
            <a:pPr lvl="1">
              <a:lnSpc>
                <a:spcPct val="80000"/>
              </a:lnSpc>
            </a:pPr>
            <a:r>
              <a:rPr lang="en-US" altLang="ko-KR" sz="1600" dirty="0" smtClean="0"/>
              <a:t>Homologues </a:t>
            </a:r>
            <a:r>
              <a:rPr lang="en-US" altLang="ko-KR" sz="1600" dirty="0"/>
              <a:t>DNA sequence on X and Y chromosomes in male, and on both X’s in female.</a:t>
            </a:r>
          </a:p>
          <a:p>
            <a:endParaRPr lang="en-US" altLang="ko-KR" sz="1000" dirty="0"/>
          </a:p>
          <a:p>
            <a:r>
              <a:rPr lang="en-US" altLang="ko-KR" sz="1800" dirty="0" smtClean="0"/>
              <a:t>X-chromosome </a:t>
            </a:r>
            <a:r>
              <a:rPr lang="en-US" altLang="ko-KR" sz="1800" dirty="0"/>
              <a:t>inactivation (XCI) in female</a:t>
            </a:r>
          </a:p>
          <a:p>
            <a:pPr lvl="1">
              <a:lnSpc>
                <a:spcPct val="80000"/>
              </a:lnSpc>
            </a:pPr>
            <a:r>
              <a:rPr lang="en-US" altLang="ko-KR" sz="1600" dirty="0"/>
              <a:t>Dosage compensation by suppressing on </a:t>
            </a:r>
            <a:r>
              <a:rPr lang="en-US" altLang="ko-KR" sz="1600" dirty="0" smtClean="0"/>
              <a:t>X-chromosome </a:t>
            </a:r>
            <a:r>
              <a:rPr lang="en-US" altLang="ko-KR" sz="1600" dirty="0"/>
              <a:t>in females to equalize the dosage effect in males.</a:t>
            </a:r>
          </a:p>
          <a:p>
            <a:endParaRPr lang="en-US" altLang="ko-KR" sz="1000" dirty="0"/>
          </a:p>
          <a:p>
            <a:r>
              <a:rPr lang="en-US" altLang="ko-KR" sz="1800" dirty="0"/>
              <a:t>escaped XCI </a:t>
            </a:r>
            <a:r>
              <a:rPr lang="en-US" altLang="ko-KR" sz="1800" dirty="0" smtClean="0"/>
              <a:t>or skewed XCI</a:t>
            </a:r>
            <a:endParaRPr lang="ko-KR" altLang="en-US" sz="1800" dirty="0"/>
          </a:p>
        </p:txBody>
      </p:sp>
      <p:sp>
        <p:nvSpPr>
          <p:cNvPr id="12" name="TextBox 11"/>
          <p:cNvSpPr txBox="1"/>
          <p:nvPr/>
        </p:nvSpPr>
        <p:spPr>
          <a:xfrm>
            <a:off x="466697" y="-49609"/>
            <a:ext cx="388928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700" b="1" dirty="0"/>
              <a:t>Introduction</a:t>
            </a:r>
          </a:p>
          <a:p>
            <a:pPr algn="r"/>
            <a:r>
              <a:rPr lang="en-US" altLang="ko-KR" sz="700" b="1" dirty="0">
                <a:solidFill>
                  <a:schemeClr val="bg1"/>
                </a:solidFill>
              </a:rPr>
              <a:t>An overview of rare-variant analysis</a:t>
            </a:r>
          </a:p>
          <a:p>
            <a:pPr algn="r"/>
            <a:r>
              <a:rPr lang="en-US" altLang="ko-KR" sz="700" b="1" dirty="0">
                <a:solidFill>
                  <a:schemeClr val="bg1"/>
                </a:solidFill>
              </a:rPr>
              <a:t>Family-based rare-variant association test</a:t>
            </a:r>
          </a:p>
          <a:p>
            <a:pPr algn="r"/>
            <a:r>
              <a:rPr lang="en-US" altLang="ko-KR" sz="700" b="1" dirty="0">
                <a:solidFill>
                  <a:schemeClr val="bg1"/>
                </a:solidFill>
              </a:rPr>
              <a:t>Family-based rare-variant association test for X-linked genes</a:t>
            </a:r>
          </a:p>
          <a:p>
            <a:pPr algn="r"/>
            <a:r>
              <a:rPr lang="en-US" altLang="ko-KR" sz="700" b="1" dirty="0">
                <a:solidFill>
                  <a:schemeClr val="bg1"/>
                </a:solidFill>
              </a:rPr>
              <a:t>Summary and Conclusion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ECC88D7-4FEA-4BFA-A139-DD4401A4C35F}" type="slidenum">
              <a:rPr lang="en-US" altLang="ko-KR" smtClean="0"/>
              <a:pPr>
                <a:defRPr/>
              </a:pPr>
              <a:t>9</a:t>
            </a:fld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987" y="1710333"/>
            <a:ext cx="3375909" cy="361812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860032" y="-26567"/>
            <a:ext cx="26869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800" b="1" dirty="0">
                <a:solidFill>
                  <a:schemeClr val="bg1">
                    <a:lumMod val="50000"/>
                  </a:schemeClr>
                </a:solidFill>
              </a:rPr>
              <a:t>The background on genetic association studies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800" b="1" dirty="0" smtClean="0">
                <a:solidFill>
                  <a:schemeClr val="bg1">
                    <a:lumMod val="50000"/>
                  </a:schemeClr>
                </a:solidFill>
              </a:rPr>
              <a:t>Missing </a:t>
            </a:r>
            <a:r>
              <a:rPr lang="en-US" altLang="ko-KR" sz="800" b="1" dirty="0">
                <a:solidFill>
                  <a:schemeClr val="bg1">
                    <a:lumMod val="50000"/>
                  </a:schemeClr>
                </a:solidFill>
              </a:rPr>
              <a:t>heritability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800" b="1" dirty="0">
                <a:solidFill>
                  <a:schemeClr val="bg1">
                    <a:lumMod val="50000"/>
                  </a:schemeClr>
                </a:solidFill>
              </a:rPr>
              <a:t>Rare variant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800" b="1" dirty="0">
                <a:solidFill>
                  <a:schemeClr val="bg1"/>
                </a:solidFill>
              </a:rPr>
              <a:t>X-chromosome in association studies</a:t>
            </a:r>
          </a:p>
        </p:txBody>
      </p:sp>
    </p:spTree>
    <p:extLst>
      <p:ext uri="{BB962C8B-B14F-4D97-AF65-F5344CB8AC3E}">
        <p14:creationId xmlns:p14="http://schemas.microsoft.com/office/powerpoint/2010/main" val="555298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37144</TotalTime>
  <Words>5702</Words>
  <Application>Microsoft Office PowerPoint</Application>
  <PresentationFormat>화면 슬라이드 쇼(4:3)</PresentationFormat>
  <Paragraphs>1638</Paragraphs>
  <Slides>82</Slides>
  <Notes>1</Notes>
  <HiddenSlides>0</HiddenSlides>
  <MMClips>0</MMClips>
  <ScaleCrop>false</ScaleCrop>
  <HeadingPairs>
    <vt:vector size="8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82</vt:i4>
      </vt:variant>
    </vt:vector>
  </HeadingPairs>
  <TitlesOfParts>
    <vt:vector size="96" baseType="lpstr">
      <vt:lpstr>Arial Unicode MS</vt:lpstr>
      <vt:lpstr>HY신명조</vt:lpstr>
      <vt:lpstr>MS Mincho</vt:lpstr>
      <vt:lpstr>Rix고딕 EB</vt:lpstr>
      <vt:lpstr>굴림</vt:lpstr>
      <vt:lpstr>맑은 고딕</vt:lpstr>
      <vt:lpstr>-윤고딕310</vt:lpstr>
      <vt:lpstr>Arial</vt:lpstr>
      <vt:lpstr>Cambria Math</vt:lpstr>
      <vt:lpstr>Constantia</vt:lpstr>
      <vt:lpstr>Times New Roman</vt:lpstr>
      <vt:lpstr>Wingdings</vt:lpstr>
      <vt:lpstr>Office 테마</vt:lpstr>
      <vt:lpstr>Equation</vt:lpstr>
      <vt:lpstr>Statistical Analysis for Next-Generation Sequencing data in Family-based designs</vt:lpstr>
      <vt:lpstr>   ntroduction</vt:lpstr>
      <vt:lpstr>GWAS catalogs</vt:lpstr>
      <vt:lpstr>Missing heritability</vt:lpstr>
      <vt:lpstr>Missing heritability</vt:lpstr>
      <vt:lpstr>Why rare variant?</vt:lpstr>
      <vt:lpstr>Recent improvements</vt:lpstr>
      <vt:lpstr>X Chromosome Results in the GWAS Catalog</vt:lpstr>
      <vt:lpstr>The features of X Chromosome</vt:lpstr>
      <vt:lpstr>Recent improvements</vt:lpstr>
      <vt:lpstr>    n overview of rare-variant analysis</vt:lpstr>
      <vt:lpstr>Burden-type methods</vt:lpstr>
      <vt:lpstr>Variance component-type methods</vt:lpstr>
      <vt:lpstr>Optimal-type methods</vt:lpstr>
      <vt:lpstr>Limitations of previous approaches</vt:lpstr>
      <vt:lpstr>Purpose and novelty of this study</vt:lpstr>
      <vt:lpstr>  amily-based rare-variant association test</vt:lpstr>
      <vt:lpstr>Notation</vt:lpstr>
      <vt:lpstr>Notation</vt:lpstr>
      <vt:lpstr>Notation</vt:lpstr>
      <vt:lpstr>Test statistics</vt:lpstr>
      <vt:lpstr>Simulation setting</vt:lpstr>
      <vt:lpstr>Evaluation with simulated data under the absence of population substructure</vt:lpstr>
      <vt:lpstr>Evaluation with simulated data under the absence of population substructure</vt:lpstr>
      <vt:lpstr>Evaluation with simulated data under the presence of population substructure</vt:lpstr>
      <vt:lpstr>Evaluation with simulated data under the presence of population substructure</vt:lpstr>
      <vt:lpstr>Application to schizophrenia data</vt:lpstr>
      <vt:lpstr>Application to schizophrenia data</vt:lpstr>
      <vt:lpstr>Discussion</vt:lpstr>
      <vt:lpstr>  amily-based rare-variant association test for X-linked genes</vt:lpstr>
      <vt:lpstr>Notation</vt:lpstr>
      <vt:lpstr>Rare X-linked variant association tests</vt:lpstr>
      <vt:lpstr>Rare X-linked variant association tests</vt:lpstr>
      <vt:lpstr>Rare X-linked variant association tests</vt:lpstr>
      <vt:lpstr>Rare X-linked variant association tests</vt:lpstr>
      <vt:lpstr>Rare X-linked variant association tests</vt:lpstr>
      <vt:lpstr>Simulation setting</vt:lpstr>
      <vt:lpstr>Simulation setting</vt:lpstr>
      <vt:lpstr>Simulation setting</vt:lpstr>
      <vt:lpstr>Evaluation with simulated data</vt:lpstr>
      <vt:lpstr>Evaluation with simulated data</vt:lpstr>
      <vt:lpstr>Evaluation with simulated data</vt:lpstr>
      <vt:lpstr>Evaluation with simulated data</vt:lpstr>
      <vt:lpstr>Evaluation with simulated data</vt:lpstr>
      <vt:lpstr>Evaluation with simulated data</vt:lpstr>
      <vt:lpstr>Evaluation with simulated data in the presence of population substructure</vt:lpstr>
      <vt:lpstr>Evaluation with simulated data in the presence of population substructure</vt:lpstr>
      <vt:lpstr>Evaluation of robustness against biological expression process</vt:lpstr>
      <vt:lpstr>Application to chronic obstructive pulmonary disease data (COPD)</vt:lpstr>
      <vt:lpstr>Application to chronic obstructive pulmonary disease data (COPD)</vt:lpstr>
      <vt:lpstr>Discussion</vt:lpstr>
      <vt:lpstr>Discussion</vt:lpstr>
      <vt:lpstr>   ummary and Conclusion</vt:lpstr>
      <vt:lpstr>Summary and Conclusion</vt:lpstr>
      <vt:lpstr>PowerPoint 프레젠테이션</vt:lpstr>
      <vt:lpstr>PowerPoint 프레젠테이션</vt:lpstr>
      <vt:lpstr>Burden-type methods</vt:lpstr>
      <vt:lpstr>Burden-type methods</vt:lpstr>
      <vt:lpstr>Burden-type methods</vt:lpstr>
      <vt:lpstr>Burden-type methods</vt:lpstr>
      <vt:lpstr>Burden-type methods</vt:lpstr>
      <vt:lpstr>Burden-type methods</vt:lpstr>
      <vt:lpstr>Burden-type methods</vt:lpstr>
      <vt:lpstr>Burden-type methods</vt:lpstr>
      <vt:lpstr>PowerPoint 프레젠테이션</vt:lpstr>
      <vt:lpstr>Variance component-type methods</vt:lpstr>
      <vt:lpstr>Variance component-type methods</vt:lpstr>
      <vt:lpstr>Variance component-type methods</vt:lpstr>
      <vt:lpstr>PowerPoint 프레젠테이션</vt:lpstr>
      <vt:lpstr>Optimal-type methods</vt:lpstr>
      <vt:lpstr>Optimal-type methods</vt:lpstr>
      <vt:lpstr>Optimal-type methods</vt:lpstr>
      <vt:lpstr>PowerPoint 프레젠테이션</vt:lpstr>
      <vt:lpstr>Evaluation with simulated data under the absence of population substructure</vt:lpstr>
      <vt:lpstr>Evaluation with simulated data under the absence of population substructure</vt:lpstr>
      <vt:lpstr>Evaluation with simulated data under the absence of population substructure</vt:lpstr>
      <vt:lpstr>Evaluation with simulated data under the absence of population substructure</vt:lpstr>
      <vt:lpstr>PowerPoint 프레젠테이션</vt:lpstr>
      <vt:lpstr>Evaluation with simulated data</vt:lpstr>
      <vt:lpstr>Evaluation with simulated data</vt:lpstr>
      <vt:lpstr>Evaluation with simulated data</vt:lpstr>
      <vt:lpstr>Evaluation with simulated data</vt:lpstr>
    </vt:vector>
  </TitlesOfParts>
  <Company>SNU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달성 내용 6 : 기술의 활용</dc:title>
  <dc:creator>LeeEunJin</dc:creator>
  <cp:lastModifiedBy>Sungkyoung Choi</cp:lastModifiedBy>
  <cp:revision>1987</cp:revision>
  <cp:lastPrinted>2016-05-23T03:48:06Z</cp:lastPrinted>
  <dcterms:created xsi:type="dcterms:W3CDTF">2010-04-27T04:39:10Z</dcterms:created>
  <dcterms:modified xsi:type="dcterms:W3CDTF">2016-06-14T00:42:23Z</dcterms:modified>
</cp:coreProperties>
</file>